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3" r:id="rId4"/>
    <p:sldId id="272" r:id="rId5"/>
    <p:sldId id="270" r:id="rId6"/>
    <p:sldId id="275" r:id="rId7"/>
    <p:sldId id="291" r:id="rId8"/>
    <p:sldId id="292" r:id="rId9"/>
    <p:sldId id="289" r:id="rId10"/>
    <p:sldId id="293" r:id="rId11"/>
    <p:sldId id="268" r:id="rId12"/>
    <p:sldId id="269" r:id="rId13"/>
    <p:sldId id="277" r:id="rId14"/>
    <p:sldId id="278" r:id="rId15"/>
    <p:sldId id="287" r:id="rId16"/>
    <p:sldId id="280" r:id="rId17"/>
    <p:sldId id="281" r:id="rId18"/>
    <p:sldId id="282" r:id="rId19"/>
    <p:sldId id="283" r:id="rId20"/>
    <p:sldId id="284" r:id="rId21"/>
    <p:sldId id="285" r:id="rId22"/>
    <p:sldId id="264" r:id="rId23"/>
    <p:sldId id="294" r:id="rId24"/>
    <p:sldId id="276"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dirty="0"/>
              <a:t>Результаты анкеты "Самооценка психологической готовности к </a:t>
            </a:r>
            <a:r>
              <a:rPr lang="ru-RU" dirty="0" smtClean="0"/>
              <a:t>ОГЭ</a:t>
            </a:r>
            <a:r>
              <a:rPr lang="ru-RU" dirty="0"/>
              <a:t>"</a:t>
            </a:r>
          </a:p>
        </c:rich>
      </c:tx>
      <c:layout>
        <c:manualLayout>
          <c:xMode val="edge"/>
          <c:yMode val="edge"/>
          <c:x val="0.2122360017497813"/>
          <c:y val="3.2407622960173459E-2"/>
        </c:manualLayout>
      </c:layout>
      <c:overlay val="0"/>
      <c:spPr>
        <a:noFill/>
        <a:ln>
          <a:noFill/>
        </a:ln>
        <a:effectLst/>
      </c:spPr>
    </c:title>
    <c:autoTitleDeleted val="0"/>
    <c:plotArea>
      <c:layout/>
      <c:barChart>
        <c:barDir val="col"/>
        <c:grouping val="clustered"/>
        <c:varyColors val="0"/>
        <c:ser>
          <c:idx val="0"/>
          <c:order val="0"/>
          <c:tx>
            <c:strRef>
              <c:f>'[Результаты анкеты Чибисовой.xlsx]Лист1'!$C$22</c:f>
              <c:strCache>
                <c:ptCount val="1"/>
                <c:pt idx="0">
                  <c:v>Очень низкий</c:v>
                </c:pt>
              </c:strCache>
              <c:extLst xmlns:c15="http://schemas.microsoft.com/office/drawing/2012/chart"/>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'[Результаты анкеты Чибисовой.xlsx]Лист1'!$D$21:$F$21</c:f>
              <c:strCache>
                <c:ptCount val="3"/>
                <c:pt idx="0">
                  <c:v>Осведомленность и умелость в процедурных вопросах сдачи ЕГЭ</c:v>
                </c:pt>
                <c:pt idx="1">
                  <c:v>Способность к самоорганизации и контролю</c:v>
                </c:pt>
                <c:pt idx="2">
                  <c:v>Экзаменационная тревожность</c:v>
                </c:pt>
              </c:strCache>
              <c:extLst xmlns:c15="http://schemas.microsoft.com/office/drawing/2012/chart"/>
            </c:strRef>
          </c:cat>
          <c:val>
            <c:numRef>
              <c:f>'[Результаты анкеты Чибисовой.xlsx]Лист1'!$D$22:$F$22</c:f>
              <c:numCache>
                <c:formatCode>General</c:formatCode>
                <c:ptCount val="3"/>
                <c:pt idx="2" formatCode="0.0%">
                  <c:v>6.0999999999999999E-2</c:v>
                </c:pt>
              </c:numCache>
              <c:extLst xmlns:c15="http://schemas.microsoft.com/office/drawing/2012/chart"/>
            </c:numRef>
          </c:val>
        </c:ser>
        <c:ser>
          <c:idx val="1"/>
          <c:order val="1"/>
          <c:tx>
            <c:strRef>
              <c:f>'[Результаты анкеты Чибисовой.xlsx]Лист1'!$C$23</c:f>
              <c:strCache>
                <c:ptCount val="1"/>
                <c:pt idx="0">
                  <c:v>Низкий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'[Результаты анкеты Чибисовой.xlsx]Лист1'!$D$21:$F$21</c:f>
              <c:strCache>
                <c:ptCount val="3"/>
                <c:pt idx="0">
                  <c:v>Осведомленность и умелость в процедурных вопросах сдачи ЕГЭ</c:v>
                </c:pt>
                <c:pt idx="1">
                  <c:v>Способность к самоорганизации и контролю</c:v>
                </c:pt>
                <c:pt idx="2">
                  <c:v>Экзаменационная тревожность</c:v>
                </c:pt>
              </c:strCache>
            </c:strRef>
          </c:cat>
          <c:val>
            <c:numRef>
              <c:f>'[Результаты анкеты Чибисовой.xlsx]Лист1'!$D$23:$F$23</c:f>
              <c:numCache>
                <c:formatCode>General</c:formatCode>
                <c:ptCount val="3"/>
                <c:pt idx="2" formatCode="0.0%">
                  <c:v>0.3125</c:v>
                </c:pt>
              </c:numCache>
            </c:numRef>
          </c:val>
        </c:ser>
        <c:ser>
          <c:idx val="2"/>
          <c:order val="2"/>
          <c:tx>
            <c:strRef>
              <c:f>'[Результаты анкеты Чибисовой.xlsx]Лист1'!$C$24</c:f>
              <c:strCache>
                <c:ptCount val="1"/>
                <c:pt idx="0">
                  <c:v>Средний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'[Результаты анкеты Чибисовой.xlsx]Лист1'!$D$21:$F$21</c:f>
              <c:strCache>
                <c:ptCount val="3"/>
                <c:pt idx="0">
                  <c:v>Осведомленность и умелость в процедурных вопросах сдачи ЕГЭ</c:v>
                </c:pt>
                <c:pt idx="1">
                  <c:v>Способность к самоорганизации и контролю</c:v>
                </c:pt>
                <c:pt idx="2">
                  <c:v>Экзаменационная тревожность</c:v>
                </c:pt>
              </c:strCache>
            </c:strRef>
          </c:cat>
          <c:val>
            <c:numRef>
              <c:f>'[Результаты анкеты Чибисовой.xlsx]Лист1'!$D$24:$F$24</c:f>
              <c:numCache>
                <c:formatCode>0%</c:formatCode>
                <c:ptCount val="3"/>
                <c:pt idx="0">
                  <c:v>0.12</c:v>
                </c:pt>
                <c:pt idx="1">
                  <c:v>0.25</c:v>
                </c:pt>
                <c:pt idx="2" formatCode="0.0%">
                  <c:v>0.3125</c:v>
                </c:pt>
              </c:numCache>
            </c:numRef>
          </c:val>
        </c:ser>
        <c:ser>
          <c:idx val="3"/>
          <c:order val="3"/>
          <c:tx>
            <c:strRef>
              <c:f>'[Результаты анкеты Чибисовой.xlsx]Лист1'!$C$25</c:f>
              <c:strCache>
                <c:ptCount val="1"/>
                <c:pt idx="0">
                  <c:v>Выше среднего</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'[Результаты анкеты Чибисовой.xlsx]Лист1'!$D$21:$F$21</c:f>
              <c:strCache>
                <c:ptCount val="3"/>
                <c:pt idx="0">
                  <c:v>Осведомленность и умелость в процедурных вопросах сдачи ЕГЭ</c:v>
                </c:pt>
                <c:pt idx="1">
                  <c:v>Способность к самоорганизации и контролю</c:v>
                </c:pt>
                <c:pt idx="2">
                  <c:v>Экзаменационная тревожность</c:v>
                </c:pt>
              </c:strCache>
            </c:strRef>
          </c:cat>
          <c:val>
            <c:numRef>
              <c:f>'[Результаты анкеты Чибисовой.xlsx]Лист1'!$D$25:$F$25</c:f>
              <c:numCache>
                <c:formatCode>0.0%</c:formatCode>
                <c:ptCount val="3"/>
                <c:pt idx="0" formatCode="0%">
                  <c:v>0.44</c:v>
                </c:pt>
                <c:pt idx="1">
                  <c:v>0.375</c:v>
                </c:pt>
                <c:pt idx="2">
                  <c:v>0.3125</c:v>
                </c:pt>
              </c:numCache>
            </c:numRef>
          </c:val>
        </c:ser>
        <c:ser>
          <c:idx val="4"/>
          <c:order val="4"/>
          <c:tx>
            <c:strRef>
              <c:f>'[Результаты анкеты Чибисовой.xlsx]Лист1'!$C$26</c:f>
              <c:strCache>
                <c:ptCount val="1"/>
                <c:pt idx="0">
                  <c:v>Высокий</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'[Результаты анкеты Чибисовой.xlsx]Лист1'!$D$21:$F$21</c:f>
              <c:strCache>
                <c:ptCount val="3"/>
                <c:pt idx="0">
                  <c:v>Осведомленность и умелость в процедурных вопросах сдачи ЕГЭ</c:v>
                </c:pt>
                <c:pt idx="1">
                  <c:v>Способность к самоорганизации и контролю</c:v>
                </c:pt>
                <c:pt idx="2">
                  <c:v>Экзаменационная тревожность</c:v>
                </c:pt>
              </c:strCache>
            </c:strRef>
          </c:cat>
          <c:val>
            <c:numRef>
              <c:f>'[Результаты анкеты Чибисовой.xlsx]Лист1'!$D$26:$F$26</c:f>
              <c:numCache>
                <c:formatCode>0.0%</c:formatCode>
                <c:ptCount val="3"/>
                <c:pt idx="0" formatCode="0%">
                  <c:v>0.44</c:v>
                </c:pt>
                <c:pt idx="1">
                  <c:v>0.375</c:v>
                </c:pt>
                <c:pt idx="2" formatCode="0%">
                  <c:v>0</c:v>
                </c:pt>
              </c:numCache>
            </c:numRef>
          </c:val>
        </c:ser>
        <c:dLbls>
          <c:showLegendKey val="0"/>
          <c:showVal val="0"/>
          <c:showCatName val="0"/>
          <c:showSerName val="0"/>
          <c:showPercent val="0"/>
          <c:showBubbleSize val="0"/>
        </c:dLbls>
        <c:gapWidth val="219"/>
        <c:overlap val="-27"/>
        <c:axId val="144813168"/>
        <c:axId val="144816976"/>
        <c:extLst/>
      </c:barChart>
      <c:catAx>
        <c:axId val="14481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4816976"/>
        <c:crosses val="autoZero"/>
        <c:auto val="1"/>
        <c:lblAlgn val="ctr"/>
        <c:lblOffset val="100"/>
        <c:noMultiLvlLbl val="0"/>
      </c:catAx>
      <c:valAx>
        <c:axId val="144816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4813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dirty="0"/>
              <a:t>Общие показатели тревожности среди обучающихся </a:t>
            </a:r>
            <a:r>
              <a:rPr lang="ru-RU" dirty="0" smtClean="0"/>
              <a:t>9-х</a:t>
            </a:r>
            <a:r>
              <a:rPr lang="ru-RU" baseline="0" dirty="0" smtClean="0"/>
              <a:t> классов</a:t>
            </a:r>
            <a:endParaRPr lang="ru-RU" baseline="0" dirty="0"/>
          </a:p>
          <a:p>
            <a:pPr>
              <a:defRPr/>
            </a:pPr>
            <a:endParaRPr lang="ru-RU"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Очень высокая тревожность</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Лист1!$A$2:$A$3</c:f>
              <c:strCache>
                <c:ptCount val="2"/>
                <c:pt idx="0">
                  <c:v>Ситуативная тревожность(СТ)</c:v>
                </c:pt>
                <c:pt idx="1">
                  <c:v>Личностная тревожность(ЛТ)</c:v>
                </c:pt>
              </c:strCache>
            </c:strRef>
          </c:cat>
          <c:val>
            <c:numRef>
              <c:f>Лист1!$B$2:$B$3</c:f>
              <c:numCache>
                <c:formatCode>0%</c:formatCode>
                <c:ptCount val="2"/>
                <c:pt idx="0" formatCode="0.00%">
                  <c:v>0</c:v>
                </c:pt>
                <c:pt idx="1">
                  <c:v>0</c:v>
                </c:pt>
              </c:numCache>
            </c:numRef>
          </c:val>
        </c:ser>
        <c:ser>
          <c:idx val="1"/>
          <c:order val="1"/>
          <c:tx>
            <c:strRef>
              <c:f>Лист1!$C$1</c:f>
              <c:strCache>
                <c:ptCount val="1"/>
                <c:pt idx="0">
                  <c:v>Высокая тревожность</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Лист1!$A$2:$A$3</c:f>
              <c:strCache>
                <c:ptCount val="2"/>
                <c:pt idx="0">
                  <c:v>Ситуативная тревожность(СТ)</c:v>
                </c:pt>
                <c:pt idx="1">
                  <c:v>Личностная тревожность(ЛТ)</c:v>
                </c:pt>
              </c:strCache>
            </c:strRef>
          </c:cat>
          <c:val>
            <c:numRef>
              <c:f>Лист1!$C$2:$C$3</c:f>
              <c:numCache>
                <c:formatCode>0.00%</c:formatCode>
                <c:ptCount val="2"/>
                <c:pt idx="0">
                  <c:v>6.25E-2</c:v>
                </c:pt>
                <c:pt idx="1">
                  <c:v>0.125</c:v>
                </c:pt>
              </c:numCache>
            </c:numRef>
          </c:val>
        </c:ser>
        <c:ser>
          <c:idx val="2"/>
          <c:order val="2"/>
          <c:tx>
            <c:strRef>
              <c:f>Лист1!$D$1</c:f>
              <c:strCache>
                <c:ptCount val="1"/>
                <c:pt idx="0">
                  <c:v>Средняя тревожность</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Лист1!$A$2:$A$3</c:f>
              <c:strCache>
                <c:ptCount val="2"/>
                <c:pt idx="0">
                  <c:v>Ситуативная тревожность(СТ)</c:v>
                </c:pt>
                <c:pt idx="1">
                  <c:v>Личностная тревожность(ЛТ)</c:v>
                </c:pt>
              </c:strCache>
            </c:strRef>
          </c:cat>
          <c:val>
            <c:numRef>
              <c:f>Лист1!$D$2:$D$3</c:f>
              <c:numCache>
                <c:formatCode>0.00%</c:formatCode>
                <c:ptCount val="2"/>
                <c:pt idx="0" formatCode="0%">
                  <c:v>0.3125</c:v>
                </c:pt>
                <c:pt idx="1">
                  <c:v>0.375</c:v>
                </c:pt>
              </c:numCache>
            </c:numRef>
          </c:val>
        </c:ser>
        <c:ser>
          <c:idx val="3"/>
          <c:order val="3"/>
          <c:tx>
            <c:strRef>
              <c:f>Лист1!$E$1</c:f>
              <c:strCache>
                <c:ptCount val="1"/>
                <c:pt idx="0">
                  <c:v>Низкая тревожность</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Лист1!$A$2:$A$3</c:f>
              <c:strCache>
                <c:ptCount val="2"/>
                <c:pt idx="0">
                  <c:v>Ситуативная тревожность(СТ)</c:v>
                </c:pt>
                <c:pt idx="1">
                  <c:v>Личностная тревожность(ЛТ)</c:v>
                </c:pt>
              </c:strCache>
            </c:strRef>
          </c:cat>
          <c:val>
            <c:numRef>
              <c:f>Лист1!$E$2:$E$3</c:f>
              <c:numCache>
                <c:formatCode>0.00%</c:formatCode>
                <c:ptCount val="2"/>
                <c:pt idx="0">
                  <c:v>0.5</c:v>
                </c:pt>
                <c:pt idx="1">
                  <c:v>0.375</c:v>
                </c:pt>
              </c:numCache>
            </c:numRef>
          </c:val>
        </c:ser>
        <c:ser>
          <c:idx val="4"/>
          <c:order val="4"/>
          <c:tx>
            <c:strRef>
              <c:f>Лист1!$F$1</c:f>
              <c:strCache>
                <c:ptCount val="1"/>
                <c:pt idx="0">
                  <c:v>Очень низкая тревожность</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Лист1!$A$2:$A$3</c:f>
              <c:strCache>
                <c:ptCount val="2"/>
                <c:pt idx="0">
                  <c:v>Ситуативная тревожность(СТ)</c:v>
                </c:pt>
                <c:pt idx="1">
                  <c:v>Личностная тревожность(ЛТ)</c:v>
                </c:pt>
              </c:strCache>
            </c:strRef>
          </c:cat>
          <c:val>
            <c:numRef>
              <c:f>Лист1!$F$2:$F$3</c:f>
              <c:numCache>
                <c:formatCode>0.00%</c:formatCode>
                <c:ptCount val="2"/>
                <c:pt idx="0">
                  <c:v>0.125</c:v>
                </c:pt>
                <c:pt idx="1">
                  <c:v>0.125</c:v>
                </c:pt>
              </c:numCache>
            </c:numRef>
          </c:val>
        </c:ser>
        <c:dLbls>
          <c:dLblPos val="outEnd"/>
          <c:showLegendKey val="0"/>
          <c:showVal val="1"/>
          <c:showCatName val="0"/>
          <c:showSerName val="0"/>
          <c:showPercent val="0"/>
          <c:showBubbleSize val="0"/>
        </c:dLbls>
        <c:gapWidth val="219"/>
        <c:overlap val="-27"/>
        <c:axId val="144818608"/>
        <c:axId val="144817520"/>
      </c:barChart>
      <c:catAx>
        <c:axId val="14481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4817520"/>
        <c:crosses val="autoZero"/>
        <c:auto val="1"/>
        <c:lblAlgn val="ctr"/>
        <c:lblOffset val="100"/>
        <c:noMultiLvlLbl val="0"/>
      </c:catAx>
      <c:valAx>
        <c:axId val="14481752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4818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DF9B1E-6518-44F1-8154-A3B063ECF814}" type="doc">
      <dgm:prSet loTypeId="urn:microsoft.com/office/officeart/2005/8/layout/vList3#1" loCatId="list" qsTypeId="urn:microsoft.com/office/officeart/2005/8/quickstyle/simple1#1" qsCatId="simple" csTypeId="urn:microsoft.com/office/officeart/2005/8/colors/accent1_2#1" csCatId="accent1" phldr="1"/>
      <dgm:spPr/>
    </dgm:pt>
    <dgm:pt modelId="{07217E56-478A-4658-BB63-37E0A89884BA}">
      <dgm:prSet/>
      <dgm:spPr/>
      <dgm:t>
        <a:bodyPr/>
        <a:lstStyle/>
        <a:p>
          <a:r>
            <a:rPr lang="ru-RU" dirty="0" smtClean="0"/>
            <a:t>Не повышайте тревожность подростка на кануне экзаменов</a:t>
          </a:r>
        </a:p>
      </dgm:t>
    </dgm:pt>
    <dgm:pt modelId="{055FADE5-1EB0-45F5-BFA6-F93D93528617}" type="parTrans" cxnId="{004B4D37-42E0-484E-AB1E-EB30C26CCE32}">
      <dgm:prSet/>
      <dgm:spPr/>
      <dgm:t>
        <a:bodyPr/>
        <a:lstStyle/>
        <a:p>
          <a:endParaRPr lang="ru-RU"/>
        </a:p>
      </dgm:t>
    </dgm:pt>
    <dgm:pt modelId="{6F70C6AE-C18A-4239-A309-01E3297DB694}" type="sibTrans" cxnId="{004B4D37-42E0-484E-AB1E-EB30C26CCE32}">
      <dgm:prSet/>
      <dgm:spPr/>
      <dgm:t>
        <a:bodyPr/>
        <a:lstStyle/>
        <a:p>
          <a:endParaRPr lang="ru-RU"/>
        </a:p>
      </dgm:t>
    </dgm:pt>
    <dgm:pt modelId="{1F5647D2-6875-4248-A0E8-1761121DA55C}">
      <dgm:prSet/>
      <dgm:spPr/>
      <dgm:t>
        <a:bodyPr/>
        <a:lstStyle/>
        <a:p>
          <a:r>
            <a:rPr lang="ru-RU" dirty="0" smtClean="0"/>
            <a:t>Не тревожьтесь об оценке, которую подросток получит на экзамене, и не критикуйте его после экзамена. </a:t>
          </a:r>
          <a:endParaRPr lang="ru-RU" dirty="0"/>
        </a:p>
      </dgm:t>
    </dgm:pt>
    <dgm:pt modelId="{F53F12AB-0066-4051-9A19-5750BDA14E2C}" type="parTrans" cxnId="{C2D633C9-3804-44FE-A23E-846C15F99579}">
      <dgm:prSet/>
      <dgm:spPr/>
      <dgm:t>
        <a:bodyPr/>
        <a:lstStyle/>
        <a:p>
          <a:endParaRPr lang="ru-RU"/>
        </a:p>
      </dgm:t>
    </dgm:pt>
    <dgm:pt modelId="{8443D59E-3C6E-42AF-AD1F-1D0330F3A546}" type="sibTrans" cxnId="{C2D633C9-3804-44FE-A23E-846C15F99579}">
      <dgm:prSet/>
      <dgm:spPr/>
      <dgm:t>
        <a:bodyPr/>
        <a:lstStyle/>
        <a:p>
          <a:endParaRPr lang="ru-RU"/>
        </a:p>
      </dgm:t>
    </dgm:pt>
    <dgm:pt modelId="{7DD8C599-BC3B-481D-8C56-EFBF905B662D}">
      <dgm:prSet/>
      <dgm:spPr/>
      <dgm:t>
        <a:bodyPr/>
        <a:lstStyle/>
        <a:p>
          <a:r>
            <a:rPr lang="ru-RU" smtClean="0"/>
            <a:t>Контролируйте режим подготовки к экзаменам, не допускайте перегрузок.</a:t>
          </a:r>
          <a:endParaRPr lang="ru-RU"/>
        </a:p>
      </dgm:t>
    </dgm:pt>
    <dgm:pt modelId="{9994226C-5B5B-4717-B77C-97553273CF8F}" type="parTrans" cxnId="{26DE6AAB-0710-4A8F-A460-C609B8A5474E}">
      <dgm:prSet/>
      <dgm:spPr/>
      <dgm:t>
        <a:bodyPr/>
        <a:lstStyle/>
        <a:p>
          <a:endParaRPr lang="ru-RU"/>
        </a:p>
      </dgm:t>
    </dgm:pt>
    <dgm:pt modelId="{58C60E3A-3109-4A54-BCF6-BBF59ABAD4A6}" type="sibTrans" cxnId="{26DE6AAB-0710-4A8F-A460-C609B8A5474E}">
      <dgm:prSet/>
      <dgm:spPr/>
      <dgm:t>
        <a:bodyPr/>
        <a:lstStyle/>
        <a:p>
          <a:endParaRPr lang="ru-RU"/>
        </a:p>
      </dgm:t>
    </dgm:pt>
    <dgm:pt modelId="{E270B63B-F957-4233-9E02-4B06E3CD6BAC}">
      <dgm:prSet/>
      <dgm:spPr/>
      <dgm:t>
        <a:bodyPr/>
        <a:lstStyle/>
        <a:p>
          <a:r>
            <a:rPr lang="ru-RU" dirty="0" smtClean="0"/>
            <a:t>Помогите детям распределить темы подготовки по дням.</a:t>
          </a:r>
          <a:endParaRPr lang="ru-RU" dirty="0"/>
        </a:p>
      </dgm:t>
    </dgm:pt>
    <dgm:pt modelId="{A162C8F9-AAE6-47E1-BCB5-4F47DEA0D49F}" type="parTrans" cxnId="{DCB99570-BF3A-4DDA-934C-29F50CF776B3}">
      <dgm:prSet/>
      <dgm:spPr/>
      <dgm:t>
        <a:bodyPr/>
        <a:lstStyle/>
        <a:p>
          <a:endParaRPr lang="ru-RU"/>
        </a:p>
      </dgm:t>
    </dgm:pt>
    <dgm:pt modelId="{01E3CD76-BFB1-40A7-921F-1CD20941E42F}" type="sibTrans" cxnId="{DCB99570-BF3A-4DDA-934C-29F50CF776B3}">
      <dgm:prSet/>
      <dgm:spPr/>
      <dgm:t>
        <a:bodyPr/>
        <a:lstStyle/>
        <a:p>
          <a:endParaRPr lang="ru-RU"/>
        </a:p>
      </dgm:t>
    </dgm:pt>
    <dgm:pt modelId="{5D5AC24C-C6A4-4827-9838-BF6E204B36E9}">
      <dgm:prSet/>
      <dgm:spPr/>
      <dgm:t>
        <a:bodyPr/>
        <a:lstStyle/>
        <a:p>
          <a:r>
            <a:rPr lang="ru-RU" smtClean="0"/>
            <a:t>Помните: главное - снизить напряжение и тревожность ребёнка и обеспечить ему необходимые условия для занятий.</a:t>
          </a:r>
          <a:endParaRPr lang="ru-RU"/>
        </a:p>
      </dgm:t>
    </dgm:pt>
    <dgm:pt modelId="{064CAB4A-450B-4BEB-A46C-A59510C6A2CB}" type="parTrans" cxnId="{20E6D350-9AE6-4800-A554-B0120D6D85B9}">
      <dgm:prSet/>
      <dgm:spPr/>
      <dgm:t>
        <a:bodyPr/>
        <a:lstStyle/>
        <a:p>
          <a:endParaRPr lang="ru-RU"/>
        </a:p>
      </dgm:t>
    </dgm:pt>
    <dgm:pt modelId="{A5F35C26-34FC-4D62-BB99-2DBB8593991A}" type="sibTrans" cxnId="{20E6D350-9AE6-4800-A554-B0120D6D85B9}">
      <dgm:prSet/>
      <dgm:spPr/>
      <dgm:t>
        <a:bodyPr/>
        <a:lstStyle/>
        <a:p>
          <a:endParaRPr lang="ru-RU"/>
        </a:p>
      </dgm:t>
    </dgm:pt>
    <dgm:pt modelId="{CC871205-3C5B-42C3-853F-FD0C5E599E9B}" type="pres">
      <dgm:prSet presAssocID="{F3DF9B1E-6518-44F1-8154-A3B063ECF814}" presName="linearFlow" presStyleCnt="0">
        <dgm:presLayoutVars>
          <dgm:dir/>
          <dgm:resizeHandles val="exact"/>
        </dgm:presLayoutVars>
      </dgm:prSet>
      <dgm:spPr/>
    </dgm:pt>
    <dgm:pt modelId="{A392DCAE-1A8F-4AC8-B23F-B65832BA1610}" type="pres">
      <dgm:prSet presAssocID="{1F5647D2-6875-4248-A0E8-1761121DA55C}" presName="composite" presStyleCnt="0"/>
      <dgm:spPr/>
    </dgm:pt>
    <dgm:pt modelId="{A7294483-5FCD-4FC5-B33E-76986E4DD075}" type="pres">
      <dgm:prSet presAssocID="{1F5647D2-6875-4248-A0E8-1761121DA55C}" presName="imgShp" presStyleLbl="fgImgPlace1" presStyleIdx="0" presStyleCnt="5" custLinFactNeighborX="47012" custLinFactNeighborY="7715"/>
      <dgm:spPr/>
    </dgm:pt>
    <dgm:pt modelId="{DDB69CC0-73CE-4361-98C8-6D28C8E42ABA}" type="pres">
      <dgm:prSet presAssocID="{1F5647D2-6875-4248-A0E8-1761121DA55C}" presName="txShp" presStyleLbl="node1" presStyleIdx="0" presStyleCnt="5" custLinFactNeighborX="11627" custLinFactNeighborY="-58509">
        <dgm:presLayoutVars>
          <dgm:bulletEnabled val="1"/>
        </dgm:presLayoutVars>
      </dgm:prSet>
      <dgm:spPr/>
      <dgm:t>
        <a:bodyPr/>
        <a:lstStyle/>
        <a:p>
          <a:endParaRPr lang="ru-RU"/>
        </a:p>
      </dgm:t>
    </dgm:pt>
    <dgm:pt modelId="{AE3CBAB9-88AF-4E29-BA92-FF82645D0015}" type="pres">
      <dgm:prSet presAssocID="{8443D59E-3C6E-42AF-AD1F-1D0330F3A546}" presName="spacing" presStyleCnt="0"/>
      <dgm:spPr/>
    </dgm:pt>
    <dgm:pt modelId="{67A79561-1FF7-46AD-AD0E-4ADC2CA7E01E}" type="pres">
      <dgm:prSet presAssocID="{07217E56-478A-4658-BB63-37E0A89884BA}" presName="composite" presStyleCnt="0"/>
      <dgm:spPr/>
    </dgm:pt>
    <dgm:pt modelId="{8E428848-C848-4D04-9ED8-E4410B658E89}" type="pres">
      <dgm:prSet presAssocID="{07217E56-478A-4658-BB63-37E0A89884BA}" presName="imgShp" presStyleLbl="fgImgPlace1" presStyleIdx="1" presStyleCnt="5" custLinFactNeighborX="47012" custLinFactNeighborY="850"/>
      <dgm:spPr/>
    </dgm:pt>
    <dgm:pt modelId="{A66B27B4-A209-40D0-8CD9-AE65D67B32F7}" type="pres">
      <dgm:prSet presAssocID="{07217E56-478A-4658-BB63-37E0A89884BA}" presName="txShp" presStyleLbl="node1" presStyleIdx="1" presStyleCnt="5" custLinFactNeighborX="11627" custLinFactNeighborY="-8610">
        <dgm:presLayoutVars>
          <dgm:bulletEnabled val="1"/>
        </dgm:presLayoutVars>
      </dgm:prSet>
      <dgm:spPr/>
      <dgm:t>
        <a:bodyPr/>
        <a:lstStyle/>
        <a:p>
          <a:endParaRPr lang="ru-RU"/>
        </a:p>
      </dgm:t>
    </dgm:pt>
    <dgm:pt modelId="{1119B358-6E73-4706-A2EC-A8CCD7D97C2B}" type="pres">
      <dgm:prSet presAssocID="{6F70C6AE-C18A-4239-A309-01E3297DB694}" presName="spacing" presStyleCnt="0"/>
      <dgm:spPr/>
    </dgm:pt>
    <dgm:pt modelId="{CCD7997E-F92C-4C79-B8C3-4E8576272293}" type="pres">
      <dgm:prSet presAssocID="{E270B63B-F957-4233-9E02-4B06E3CD6BAC}" presName="composite" presStyleCnt="0"/>
      <dgm:spPr/>
    </dgm:pt>
    <dgm:pt modelId="{C0011535-7E3D-4DD3-8DD8-19F605399853}" type="pres">
      <dgm:prSet presAssocID="{E270B63B-F957-4233-9E02-4B06E3CD6BAC}" presName="imgShp" presStyleLbl="fgImgPlace1" presStyleIdx="2" presStyleCnt="5" custLinFactNeighborX="47012" custLinFactNeighborY="-15474"/>
      <dgm:spPr/>
    </dgm:pt>
    <dgm:pt modelId="{881F8017-4109-410A-9515-15711D3B6EF4}" type="pres">
      <dgm:prSet presAssocID="{E270B63B-F957-4233-9E02-4B06E3CD6BAC}" presName="txShp" presStyleLbl="node1" presStyleIdx="2" presStyleCnt="5" custLinFactNeighborX="11627" custLinFactNeighborY="-15474">
        <dgm:presLayoutVars>
          <dgm:bulletEnabled val="1"/>
        </dgm:presLayoutVars>
      </dgm:prSet>
      <dgm:spPr/>
      <dgm:t>
        <a:bodyPr/>
        <a:lstStyle/>
        <a:p>
          <a:endParaRPr lang="ru-RU"/>
        </a:p>
      </dgm:t>
    </dgm:pt>
    <dgm:pt modelId="{320058AA-EBA7-47D3-943E-1BEF8E9B9B8E}" type="pres">
      <dgm:prSet presAssocID="{01E3CD76-BFB1-40A7-921F-1CD20941E42F}" presName="spacing" presStyleCnt="0"/>
      <dgm:spPr/>
    </dgm:pt>
    <dgm:pt modelId="{29687F81-C007-46B2-A859-D7E23575FD0B}" type="pres">
      <dgm:prSet presAssocID="{7DD8C599-BC3B-481D-8C56-EFBF905B662D}" presName="composite" presStyleCnt="0"/>
      <dgm:spPr/>
    </dgm:pt>
    <dgm:pt modelId="{2F7A083C-7656-47EC-909D-3E2CADCA8E4C}" type="pres">
      <dgm:prSet presAssocID="{7DD8C599-BC3B-481D-8C56-EFBF905B662D}" presName="imgShp" presStyleLbl="fgImgPlace1" presStyleIdx="3" presStyleCnt="5" custLinFactNeighborX="47012" custLinFactNeighborY="-12878"/>
      <dgm:spPr/>
    </dgm:pt>
    <dgm:pt modelId="{9876C779-FC0A-4986-B613-10EA62BB6B1E}" type="pres">
      <dgm:prSet presAssocID="{7DD8C599-BC3B-481D-8C56-EFBF905B662D}" presName="txShp" presStyleLbl="node1" presStyleIdx="3" presStyleCnt="5" custLinFactNeighborX="10567" custLinFactNeighborY="-22339">
        <dgm:presLayoutVars>
          <dgm:bulletEnabled val="1"/>
        </dgm:presLayoutVars>
      </dgm:prSet>
      <dgm:spPr/>
      <dgm:t>
        <a:bodyPr/>
        <a:lstStyle/>
        <a:p>
          <a:endParaRPr lang="ru-RU"/>
        </a:p>
      </dgm:t>
    </dgm:pt>
    <dgm:pt modelId="{17C52A1B-0379-40B0-B89B-4A5055292481}" type="pres">
      <dgm:prSet presAssocID="{58C60E3A-3109-4A54-BCF6-BBF59ABAD4A6}" presName="spacing" presStyleCnt="0"/>
      <dgm:spPr/>
    </dgm:pt>
    <dgm:pt modelId="{8F3AEF22-ED7C-4572-A1AD-1AF2EBFAACAE}" type="pres">
      <dgm:prSet presAssocID="{5D5AC24C-C6A4-4827-9838-BF6E204B36E9}" presName="composite" presStyleCnt="0"/>
      <dgm:spPr/>
    </dgm:pt>
    <dgm:pt modelId="{3EE0F1F9-F018-4F78-8CD2-B43F5904C9E0}" type="pres">
      <dgm:prSet presAssocID="{5D5AC24C-C6A4-4827-9838-BF6E204B36E9}" presName="imgShp" presStyleLbl="fgImgPlace1" presStyleIdx="4" presStyleCnt="5" custLinFactNeighborX="40249" custLinFactNeighborY="-19743"/>
      <dgm:spPr/>
    </dgm:pt>
    <dgm:pt modelId="{6E03C77A-F8E8-49A7-B2FA-75FD3178B919}" type="pres">
      <dgm:prSet presAssocID="{5D5AC24C-C6A4-4827-9838-BF6E204B36E9}" presName="txShp" presStyleLbl="node1" presStyleIdx="4" presStyleCnt="5" custLinFactNeighborX="10567" custLinFactNeighborY="-29203">
        <dgm:presLayoutVars>
          <dgm:bulletEnabled val="1"/>
        </dgm:presLayoutVars>
      </dgm:prSet>
      <dgm:spPr/>
      <dgm:t>
        <a:bodyPr/>
        <a:lstStyle/>
        <a:p>
          <a:endParaRPr lang="ru-RU"/>
        </a:p>
      </dgm:t>
    </dgm:pt>
  </dgm:ptLst>
  <dgm:cxnLst>
    <dgm:cxn modelId="{C2D633C9-3804-44FE-A23E-846C15F99579}" srcId="{F3DF9B1E-6518-44F1-8154-A3B063ECF814}" destId="{1F5647D2-6875-4248-A0E8-1761121DA55C}" srcOrd="0" destOrd="0" parTransId="{F53F12AB-0066-4051-9A19-5750BDA14E2C}" sibTransId="{8443D59E-3C6E-42AF-AD1F-1D0330F3A546}"/>
    <dgm:cxn modelId="{7E5748FB-F814-4085-894A-63FD052D9877}" type="presOf" srcId="{1F5647D2-6875-4248-A0E8-1761121DA55C}" destId="{DDB69CC0-73CE-4361-98C8-6D28C8E42ABA}" srcOrd="0" destOrd="0" presId="urn:microsoft.com/office/officeart/2005/8/layout/vList3#1"/>
    <dgm:cxn modelId="{650FA765-FD2F-4440-8757-613F77BE84D7}" type="presOf" srcId="{07217E56-478A-4658-BB63-37E0A89884BA}" destId="{A66B27B4-A209-40D0-8CD9-AE65D67B32F7}" srcOrd="0" destOrd="0" presId="urn:microsoft.com/office/officeart/2005/8/layout/vList3#1"/>
    <dgm:cxn modelId="{3E3B07F3-F46F-4C92-B17D-021C78C1D263}" type="presOf" srcId="{F3DF9B1E-6518-44F1-8154-A3B063ECF814}" destId="{CC871205-3C5B-42C3-853F-FD0C5E599E9B}" srcOrd="0" destOrd="0" presId="urn:microsoft.com/office/officeart/2005/8/layout/vList3#1"/>
    <dgm:cxn modelId="{20E6D350-9AE6-4800-A554-B0120D6D85B9}" srcId="{F3DF9B1E-6518-44F1-8154-A3B063ECF814}" destId="{5D5AC24C-C6A4-4827-9838-BF6E204B36E9}" srcOrd="4" destOrd="0" parTransId="{064CAB4A-450B-4BEB-A46C-A59510C6A2CB}" sibTransId="{A5F35C26-34FC-4D62-BB99-2DBB8593991A}"/>
    <dgm:cxn modelId="{26DE6AAB-0710-4A8F-A460-C609B8A5474E}" srcId="{F3DF9B1E-6518-44F1-8154-A3B063ECF814}" destId="{7DD8C599-BC3B-481D-8C56-EFBF905B662D}" srcOrd="3" destOrd="0" parTransId="{9994226C-5B5B-4717-B77C-97553273CF8F}" sibTransId="{58C60E3A-3109-4A54-BCF6-BBF59ABAD4A6}"/>
    <dgm:cxn modelId="{C37FBCD1-6B31-487B-BD10-6BC2CDCB7487}" type="presOf" srcId="{E270B63B-F957-4233-9E02-4B06E3CD6BAC}" destId="{881F8017-4109-410A-9515-15711D3B6EF4}" srcOrd="0" destOrd="0" presId="urn:microsoft.com/office/officeart/2005/8/layout/vList3#1"/>
    <dgm:cxn modelId="{004B4D37-42E0-484E-AB1E-EB30C26CCE32}" srcId="{F3DF9B1E-6518-44F1-8154-A3B063ECF814}" destId="{07217E56-478A-4658-BB63-37E0A89884BA}" srcOrd="1" destOrd="0" parTransId="{055FADE5-1EB0-45F5-BFA6-F93D93528617}" sibTransId="{6F70C6AE-C18A-4239-A309-01E3297DB694}"/>
    <dgm:cxn modelId="{60103D29-8840-46BC-BE09-FD95AA974282}" type="presOf" srcId="{7DD8C599-BC3B-481D-8C56-EFBF905B662D}" destId="{9876C779-FC0A-4986-B613-10EA62BB6B1E}" srcOrd="0" destOrd="0" presId="urn:microsoft.com/office/officeart/2005/8/layout/vList3#1"/>
    <dgm:cxn modelId="{DCB99570-BF3A-4DDA-934C-29F50CF776B3}" srcId="{F3DF9B1E-6518-44F1-8154-A3B063ECF814}" destId="{E270B63B-F957-4233-9E02-4B06E3CD6BAC}" srcOrd="2" destOrd="0" parTransId="{A162C8F9-AAE6-47E1-BCB5-4F47DEA0D49F}" sibTransId="{01E3CD76-BFB1-40A7-921F-1CD20941E42F}"/>
    <dgm:cxn modelId="{E2693C58-27E3-45C9-9BAB-1504F7E460D1}" type="presOf" srcId="{5D5AC24C-C6A4-4827-9838-BF6E204B36E9}" destId="{6E03C77A-F8E8-49A7-B2FA-75FD3178B919}" srcOrd="0" destOrd="0" presId="urn:microsoft.com/office/officeart/2005/8/layout/vList3#1"/>
    <dgm:cxn modelId="{56A29C3D-0EA5-4970-9058-7DB47FC58A54}" type="presParOf" srcId="{CC871205-3C5B-42C3-853F-FD0C5E599E9B}" destId="{A392DCAE-1A8F-4AC8-B23F-B65832BA1610}" srcOrd="0" destOrd="0" presId="urn:microsoft.com/office/officeart/2005/8/layout/vList3#1"/>
    <dgm:cxn modelId="{ECBD050B-1838-4669-9791-726555A4CCE5}" type="presParOf" srcId="{A392DCAE-1A8F-4AC8-B23F-B65832BA1610}" destId="{A7294483-5FCD-4FC5-B33E-76986E4DD075}" srcOrd="0" destOrd="0" presId="urn:microsoft.com/office/officeart/2005/8/layout/vList3#1"/>
    <dgm:cxn modelId="{BFF30018-2BD7-4E5B-B41C-030C5225BC31}" type="presParOf" srcId="{A392DCAE-1A8F-4AC8-B23F-B65832BA1610}" destId="{DDB69CC0-73CE-4361-98C8-6D28C8E42ABA}" srcOrd="1" destOrd="0" presId="urn:microsoft.com/office/officeart/2005/8/layout/vList3#1"/>
    <dgm:cxn modelId="{4BC829C6-999C-41C4-8CFE-992A8D2CAB76}" type="presParOf" srcId="{CC871205-3C5B-42C3-853F-FD0C5E599E9B}" destId="{AE3CBAB9-88AF-4E29-BA92-FF82645D0015}" srcOrd="1" destOrd="0" presId="urn:microsoft.com/office/officeart/2005/8/layout/vList3#1"/>
    <dgm:cxn modelId="{65D8E77E-0D6E-4997-BE9C-251B8BCCB6F3}" type="presParOf" srcId="{CC871205-3C5B-42C3-853F-FD0C5E599E9B}" destId="{67A79561-1FF7-46AD-AD0E-4ADC2CA7E01E}" srcOrd="2" destOrd="0" presId="urn:microsoft.com/office/officeart/2005/8/layout/vList3#1"/>
    <dgm:cxn modelId="{78CE9A12-B203-4030-A690-9E70A34C4FCB}" type="presParOf" srcId="{67A79561-1FF7-46AD-AD0E-4ADC2CA7E01E}" destId="{8E428848-C848-4D04-9ED8-E4410B658E89}" srcOrd="0" destOrd="0" presId="urn:microsoft.com/office/officeart/2005/8/layout/vList3#1"/>
    <dgm:cxn modelId="{6CCE0289-C1AE-4F7B-A7B6-D56F1924EC24}" type="presParOf" srcId="{67A79561-1FF7-46AD-AD0E-4ADC2CA7E01E}" destId="{A66B27B4-A209-40D0-8CD9-AE65D67B32F7}" srcOrd="1" destOrd="0" presId="urn:microsoft.com/office/officeart/2005/8/layout/vList3#1"/>
    <dgm:cxn modelId="{05946BA1-17E9-4D2B-914D-5A6382DD4D8E}" type="presParOf" srcId="{CC871205-3C5B-42C3-853F-FD0C5E599E9B}" destId="{1119B358-6E73-4706-A2EC-A8CCD7D97C2B}" srcOrd="3" destOrd="0" presId="urn:microsoft.com/office/officeart/2005/8/layout/vList3#1"/>
    <dgm:cxn modelId="{A46EF945-087F-467E-8B84-021B80EFC240}" type="presParOf" srcId="{CC871205-3C5B-42C3-853F-FD0C5E599E9B}" destId="{CCD7997E-F92C-4C79-B8C3-4E8576272293}" srcOrd="4" destOrd="0" presId="urn:microsoft.com/office/officeart/2005/8/layout/vList3#1"/>
    <dgm:cxn modelId="{EA1B278A-7818-4CE4-98E2-33775F1A732C}" type="presParOf" srcId="{CCD7997E-F92C-4C79-B8C3-4E8576272293}" destId="{C0011535-7E3D-4DD3-8DD8-19F605399853}" srcOrd="0" destOrd="0" presId="urn:microsoft.com/office/officeart/2005/8/layout/vList3#1"/>
    <dgm:cxn modelId="{4FBFA9A1-B6ED-4614-B7E2-588526D99D62}" type="presParOf" srcId="{CCD7997E-F92C-4C79-B8C3-4E8576272293}" destId="{881F8017-4109-410A-9515-15711D3B6EF4}" srcOrd="1" destOrd="0" presId="urn:microsoft.com/office/officeart/2005/8/layout/vList3#1"/>
    <dgm:cxn modelId="{3B03D211-79AD-4B54-9444-10B770D8085E}" type="presParOf" srcId="{CC871205-3C5B-42C3-853F-FD0C5E599E9B}" destId="{320058AA-EBA7-47D3-943E-1BEF8E9B9B8E}" srcOrd="5" destOrd="0" presId="urn:microsoft.com/office/officeart/2005/8/layout/vList3#1"/>
    <dgm:cxn modelId="{6AD4FD03-7030-4F69-BF0B-1B1DF9F55577}" type="presParOf" srcId="{CC871205-3C5B-42C3-853F-FD0C5E599E9B}" destId="{29687F81-C007-46B2-A859-D7E23575FD0B}" srcOrd="6" destOrd="0" presId="urn:microsoft.com/office/officeart/2005/8/layout/vList3#1"/>
    <dgm:cxn modelId="{55850013-0EF7-45BE-BADD-F36F5E5B7C73}" type="presParOf" srcId="{29687F81-C007-46B2-A859-D7E23575FD0B}" destId="{2F7A083C-7656-47EC-909D-3E2CADCA8E4C}" srcOrd="0" destOrd="0" presId="urn:microsoft.com/office/officeart/2005/8/layout/vList3#1"/>
    <dgm:cxn modelId="{C2E8C734-3043-40A2-B197-7A66B595AB4B}" type="presParOf" srcId="{29687F81-C007-46B2-A859-D7E23575FD0B}" destId="{9876C779-FC0A-4986-B613-10EA62BB6B1E}" srcOrd="1" destOrd="0" presId="urn:microsoft.com/office/officeart/2005/8/layout/vList3#1"/>
    <dgm:cxn modelId="{AD1C31AC-7360-4A98-9C90-8B5F8F91C0D2}" type="presParOf" srcId="{CC871205-3C5B-42C3-853F-FD0C5E599E9B}" destId="{17C52A1B-0379-40B0-B89B-4A5055292481}" srcOrd="7" destOrd="0" presId="urn:microsoft.com/office/officeart/2005/8/layout/vList3#1"/>
    <dgm:cxn modelId="{DD75C1CD-075B-4B66-A223-C656D588FC49}" type="presParOf" srcId="{CC871205-3C5B-42C3-853F-FD0C5E599E9B}" destId="{8F3AEF22-ED7C-4572-A1AD-1AF2EBFAACAE}" srcOrd="8" destOrd="0" presId="urn:microsoft.com/office/officeart/2005/8/layout/vList3#1"/>
    <dgm:cxn modelId="{9ED251AA-1363-4629-8CB8-A34C15C4C489}" type="presParOf" srcId="{8F3AEF22-ED7C-4572-A1AD-1AF2EBFAACAE}" destId="{3EE0F1F9-F018-4F78-8CD2-B43F5904C9E0}" srcOrd="0" destOrd="0" presId="urn:microsoft.com/office/officeart/2005/8/layout/vList3#1"/>
    <dgm:cxn modelId="{A8FFA360-80E3-425A-9032-09535482E863}" type="presParOf" srcId="{8F3AEF22-ED7C-4572-A1AD-1AF2EBFAACAE}" destId="{6E03C77A-F8E8-49A7-B2FA-75FD3178B919}"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B69CC0-73CE-4361-98C8-6D28C8E42ABA}">
      <dsp:nvSpPr>
        <dsp:cNvPr id="0" name=""/>
        <dsp:cNvSpPr/>
      </dsp:nvSpPr>
      <dsp:spPr>
        <a:xfrm rot="10800000">
          <a:off x="2691265" y="0"/>
          <a:ext cx="6793375" cy="7611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644"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t>Не тревожьтесь об оценке, которую подросток получит на экзамене, и не критикуйте его после экзамена. </a:t>
          </a:r>
          <a:endParaRPr lang="ru-RU" sz="1600" kern="1200" dirty="0"/>
        </a:p>
      </dsp:txBody>
      <dsp:txXfrm rot="10800000">
        <a:off x="2881551" y="0"/>
        <a:ext cx="6603089" cy="761144"/>
      </dsp:txXfrm>
    </dsp:sp>
    <dsp:sp modelId="{A7294483-5FCD-4FC5-B33E-76986E4DD075}">
      <dsp:nvSpPr>
        <dsp:cNvPr id="0" name=""/>
        <dsp:cNvSpPr/>
      </dsp:nvSpPr>
      <dsp:spPr>
        <a:xfrm>
          <a:off x="1878656" y="58899"/>
          <a:ext cx="761144" cy="76114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6B27B4-A209-40D0-8CD9-AE65D67B32F7}">
      <dsp:nvSpPr>
        <dsp:cNvPr id="0" name=""/>
        <dsp:cNvSpPr/>
      </dsp:nvSpPr>
      <dsp:spPr>
        <a:xfrm rot="10800000">
          <a:off x="2691265" y="922995"/>
          <a:ext cx="6793375" cy="7611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644"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t>Не повышайте тревожность подростка на кануне экзаменов</a:t>
          </a:r>
        </a:p>
      </dsp:txBody>
      <dsp:txXfrm rot="10800000">
        <a:off x="2881551" y="922995"/>
        <a:ext cx="6603089" cy="761144"/>
      </dsp:txXfrm>
    </dsp:sp>
    <dsp:sp modelId="{8E428848-C848-4D04-9ED8-E4410B658E89}">
      <dsp:nvSpPr>
        <dsp:cNvPr id="0" name=""/>
        <dsp:cNvSpPr/>
      </dsp:nvSpPr>
      <dsp:spPr>
        <a:xfrm>
          <a:off x="1878656" y="994999"/>
          <a:ext cx="761144" cy="76114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1F8017-4109-410A-9515-15711D3B6EF4}">
      <dsp:nvSpPr>
        <dsp:cNvPr id="0" name=""/>
        <dsp:cNvSpPr/>
      </dsp:nvSpPr>
      <dsp:spPr>
        <a:xfrm rot="10800000">
          <a:off x="2691265" y="1859102"/>
          <a:ext cx="6793375" cy="7611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644"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t>Помогите детям распределить темы подготовки по дням.</a:t>
          </a:r>
          <a:endParaRPr lang="ru-RU" sz="1600" kern="1200" dirty="0"/>
        </a:p>
      </dsp:txBody>
      <dsp:txXfrm rot="10800000">
        <a:off x="2881551" y="1859102"/>
        <a:ext cx="6603089" cy="761144"/>
      </dsp:txXfrm>
    </dsp:sp>
    <dsp:sp modelId="{C0011535-7E3D-4DD3-8DD8-19F605399853}">
      <dsp:nvSpPr>
        <dsp:cNvPr id="0" name=""/>
        <dsp:cNvSpPr/>
      </dsp:nvSpPr>
      <dsp:spPr>
        <a:xfrm>
          <a:off x="1878656" y="1859102"/>
          <a:ext cx="761144" cy="76114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76C779-FC0A-4986-B613-10EA62BB6B1E}">
      <dsp:nvSpPr>
        <dsp:cNvPr id="0" name=""/>
        <dsp:cNvSpPr/>
      </dsp:nvSpPr>
      <dsp:spPr>
        <a:xfrm rot="10800000">
          <a:off x="2619255" y="2795201"/>
          <a:ext cx="6793375" cy="7611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644" tIns="60960" rIns="113792" bIns="60960" numCol="1" spcCol="1270" anchor="ctr" anchorCtr="0">
          <a:noAutofit/>
        </a:bodyPr>
        <a:lstStyle/>
        <a:p>
          <a:pPr lvl="0" algn="ctr" defTabSz="711200">
            <a:lnSpc>
              <a:spcPct val="90000"/>
            </a:lnSpc>
            <a:spcBef>
              <a:spcPct val="0"/>
            </a:spcBef>
            <a:spcAft>
              <a:spcPct val="35000"/>
            </a:spcAft>
          </a:pPr>
          <a:r>
            <a:rPr lang="ru-RU" sz="1600" kern="1200" smtClean="0"/>
            <a:t>Контролируйте режим подготовки к экзаменам, не допускайте перегрузок.</a:t>
          </a:r>
          <a:endParaRPr lang="ru-RU" sz="1600" kern="1200"/>
        </a:p>
      </dsp:txBody>
      <dsp:txXfrm rot="10800000">
        <a:off x="2809541" y="2795201"/>
        <a:ext cx="6603089" cy="761144"/>
      </dsp:txXfrm>
    </dsp:sp>
    <dsp:sp modelId="{2F7A083C-7656-47EC-909D-3E2CADCA8E4C}">
      <dsp:nvSpPr>
        <dsp:cNvPr id="0" name=""/>
        <dsp:cNvSpPr/>
      </dsp:nvSpPr>
      <dsp:spPr>
        <a:xfrm>
          <a:off x="1878656" y="2867213"/>
          <a:ext cx="761144" cy="76114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03C77A-F8E8-49A7-B2FA-75FD3178B919}">
      <dsp:nvSpPr>
        <dsp:cNvPr id="0" name=""/>
        <dsp:cNvSpPr/>
      </dsp:nvSpPr>
      <dsp:spPr>
        <a:xfrm rot="10800000">
          <a:off x="2619255" y="3731308"/>
          <a:ext cx="6793375" cy="7611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644" tIns="60960" rIns="113792" bIns="60960" numCol="1" spcCol="1270" anchor="ctr" anchorCtr="0">
          <a:noAutofit/>
        </a:bodyPr>
        <a:lstStyle/>
        <a:p>
          <a:pPr lvl="0" algn="ctr" defTabSz="711200">
            <a:lnSpc>
              <a:spcPct val="90000"/>
            </a:lnSpc>
            <a:spcBef>
              <a:spcPct val="0"/>
            </a:spcBef>
            <a:spcAft>
              <a:spcPct val="35000"/>
            </a:spcAft>
          </a:pPr>
          <a:r>
            <a:rPr lang="ru-RU" sz="1600" kern="1200" smtClean="0"/>
            <a:t>Помните: главное - снизить напряжение и тревожность ребёнка и обеспечить ему необходимые условия для занятий.</a:t>
          </a:r>
          <a:endParaRPr lang="ru-RU" sz="1600" kern="1200"/>
        </a:p>
      </dsp:txBody>
      <dsp:txXfrm rot="10800000">
        <a:off x="2809541" y="3731308"/>
        <a:ext cx="6603089" cy="761144"/>
      </dsp:txXfrm>
    </dsp:sp>
    <dsp:sp modelId="{3EE0F1F9-F018-4F78-8CD2-B43F5904C9E0}">
      <dsp:nvSpPr>
        <dsp:cNvPr id="0" name=""/>
        <dsp:cNvSpPr/>
      </dsp:nvSpPr>
      <dsp:spPr>
        <a:xfrm>
          <a:off x="1827180" y="3803312"/>
          <a:ext cx="761144" cy="76114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20606749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12114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125113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101376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2819318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390082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267968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160081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16649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44692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C8402C-D0CB-453B-96B2-BCAC84586116}" type="datetimeFigureOut">
              <a:rPr lang="ru-RU" smtClean="0"/>
              <a:pPr/>
              <a:t>09.04.2023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204523-8909-43CB-9395-54C4FA917126}" type="slidenum">
              <a:rPr lang="ru-RU" smtClean="0"/>
              <a:pPr/>
              <a:t>‹#›</a:t>
            </a:fld>
            <a:endParaRPr lang="ru-RU"/>
          </a:p>
        </p:txBody>
      </p:sp>
    </p:spTree>
    <p:extLst>
      <p:ext uri="{BB962C8B-B14F-4D97-AF65-F5344CB8AC3E}">
        <p14:creationId xmlns:p14="http://schemas.microsoft.com/office/powerpoint/2010/main" val="246776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8402C-D0CB-453B-96B2-BCAC84586116}" type="datetimeFigureOut">
              <a:rPr lang="ru-RU" smtClean="0"/>
              <a:pPr/>
              <a:t>09.04.2023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04523-8909-43CB-9395-54C4FA917126}" type="slidenum">
              <a:rPr lang="ru-RU" smtClean="0"/>
              <a:pPr/>
              <a:t>‹#›</a:t>
            </a:fld>
            <a:endParaRPr lang="ru-RU"/>
          </a:p>
        </p:txBody>
      </p:sp>
      <p:pic>
        <p:nvPicPr>
          <p:cNvPr id="1026" name="Picture 2" descr="http://u3j.org/pics/57fe143925151.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2502"/>
            <a:ext cx="9144000" cy="6885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5585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png"/><Relationship Id="rId1" Type="http://schemas.openxmlformats.org/officeDocument/2006/relationships/slideLayout" Target="../slideLayouts/slideLayout1.xml"/><Relationship Id="rId4" Type="http://schemas.openxmlformats.org/officeDocument/2006/relationships/image" Target="../media/image28.jpeg"/></Relationships>
</file>

<file path=ppt/slides/_rels/slide2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836712"/>
            <a:ext cx="7920880" cy="2585323"/>
          </a:xfrm>
          <a:prstGeom prst="rect">
            <a:avLst/>
          </a:prstGeom>
          <a:noFill/>
        </p:spPr>
        <p:txBody>
          <a:bodyPr wrap="square" lIns="91440" tIns="45720" rIns="91440" bIns="45720">
            <a:spAutoFit/>
          </a:bodyPr>
          <a:lstStyle/>
          <a:p>
            <a:pPr algn="ctr"/>
            <a:r>
              <a:rPr lang="ru-RU" sz="5400" b="1" dirty="0" smtClean="0">
                <a:ln w="9000" cmpd="sng">
                  <a:solidFill>
                    <a:schemeClr val="accent4">
                      <a:shade val="50000"/>
                      <a:satMod val="120000"/>
                    </a:schemeClr>
                  </a:solidFill>
                  <a:prstDash val="solid"/>
                </a:ln>
                <a:solidFill>
                  <a:srgbClr val="99330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ПСИХОЛОГИЧЕСКАЯ ПОДГОТОВКА К ОГЭ В 9 КЛАССЕ</a:t>
            </a:r>
            <a:endParaRPr lang="ru-RU" sz="5400" b="1" dirty="0">
              <a:ln w="9000" cmpd="sng">
                <a:solidFill>
                  <a:schemeClr val="accent4">
                    <a:shade val="50000"/>
                    <a:satMod val="120000"/>
                  </a:schemeClr>
                </a:solidFill>
                <a:prstDash val="solid"/>
              </a:ln>
              <a:solidFill>
                <a:srgbClr val="99330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5652120" y="3933056"/>
            <a:ext cx="4572000" cy="646331"/>
          </a:xfrm>
          <a:prstGeom prst="rect">
            <a:avLst/>
          </a:prstGeom>
        </p:spPr>
        <p:txBody>
          <a:bodyPr>
            <a:spAutoFit/>
          </a:bodyPr>
          <a:lstStyle/>
          <a:p>
            <a:r>
              <a:rPr lang="ru-RU" dirty="0" smtClean="0"/>
              <a:t>Коптева Елена Владимировна, </a:t>
            </a:r>
            <a:endParaRPr lang="ru-RU" dirty="0" smtClean="0"/>
          </a:p>
          <a:p>
            <a:r>
              <a:rPr lang="ru-RU" dirty="0" smtClean="0"/>
              <a:t>педагог-психолог</a:t>
            </a:r>
            <a:endParaRPr lang="ru-RU" dirty="0"/>
          </a:p>
        </p:txBody>
      </p:sp>
      <p:sp>
        <p:nvSpPr>
          <p:cNvPr id="3" name="Прямоугольник 2"/>
          <p:cNvSpPr/>
          <p:nvPr/>
        </p:nvSpPr>
        <p:spPr>
          <a:xfrm>
            <a:off x="3441982" y="321350"/>
            <a:ext cx="2233304" cy="369332"/>
          </a:xfrm>
          <a:prstGeom prst="rect">
            <a:avLst/>
          </a:prstGeom>
        </p:spPr>
        <p:txBody>
          <a:bodyPr wrap="none">
            <a:spAutoFit/>
          </a:bodyPr>
          <a:lstStyle/>
          <a:p>
            <a:pPr algn="ctr"/>
            <a:r>
              <a:rPr lang="ru-RU" dirty="0" smtClean="0"/>
              <a:t>МБОУ «ООШ №7»</a:t>
            </a:r>
            <a:endParaRPr lang="ru-RU" dirty="0"/>
          </a:p>
        </p:txBody>
      </p:sp>
    </p:spTree>
    <p:extLst>
      <p:ext uri="{BB962C8B-B14F-4D97-AF65-F5344CB8AC3E}">
        <p14:creationId xmlns:p14="http://schemas.microsoft.com/office/powerpoint/2010/main" val="1615781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280920" cy="4520597"/>
          </a:xfrm>
          <a:prstGeom prst="rect">
            <a:avLst/>
          </a:prstGeom>
        </p:spPr>
        <p:txBody>
          <a:bodyPr wrap="square">
            <a:spAutoFit/>
          </a:bodyPr>
          <a:lstStyle/>
          <a:p>
            <a:pPr indent="450215" algn="just">
              <a:lnSpc>
                <a:spcPct val="115000"/>
              </a:lnSpc>
              <a:spcAft>
                <a:spcPts val="0"/>
              </a:spcAft>
            </a:pPr>
            <a:r>
              <a:rPr lang="ru-RU" sz="2800" dirty="0" smtClean="0">
                <a:latin typeface="Times New Roman" panose="02020603050405020304" pitchFamily="18" charset="0"/>
                <a:ea typeface="Calibri" panose="020F0502020204030204" pitchFamily="34" charset="0"/>
                <a:cs typeface="Times New Roman" panose="02020603050405020304" pitchFamily="18" charset="0"/>
              </a:rPr>
              <a:t>Состояние </a:t>
            </a:r>
            <a:r>
              <a:rPr lang="ru-RU" sz="2800" dirty="0">
                <a:latin typeface="Times New Roman" panose="02020603050405020304" pitchFamily="18" charset="0"/>
                <a:ea typeface="Calibri" panose="020F0502020204030204" pitchFamily="34" charset="0"/>
                <a:cs typeface="Times New Roman" panose="02020603050405020304" pitchFamily="18" charset="0"/>
              </a:rPr>
              <a:t>ситуативной тревожности возникает как эмоциональная реакция на стрессовую ситуацию. Обычно уровень ситуативной тревожности изменяется в зависимости от ситуаций.  Но ситуативная тревожность не является изначально негативной чертой. Определенный уровень тревожности — необходимое условие для успешной деятельности. При этом существует индивидуальный уровень «полезной тревоги».</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835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Заголовок 1"/>
          <p:cNvPicPr>
            <a:picLocks noGrp="1" noChangeArrowheads="1"/>
          </p:cNvPicPr>
          <p:nvPr>
            <p:ph type="title"/>
          </p:nvPr>
        </p:nvPicPr>
        <p:blipFill>
          <a:blip r:embed="rId2" cstate="print"/>
          <a:srcRect/>
          <a:stretch>
            <a:fillRect/>
          </a:stretch>
        </p:blipFill>
        <p:spPr>
          <a:xfrm>
            <a:off x="714348" y="0"/>
            <a:ext cx="7785100" cy="1000125"/>
          </a:xfrm>
        </p:spPr>
      </p:pic>
      <p:sp>
        <p:nvSpPr>
          <p:cNvPr id="8" name="Содержимое 7"/>
          <p:cNvSpPr>
            <a:spLocks noGrp="1"/>
          </p:cNvSpPr>
          <p:nvPr>
            <p:ph type="body" idx="1"/>
          </p:nvPr>
        </p:nvSpPr>
        <p:spPr>
          <a:xfrm>
            <a:off x="2357422" y="1285860"/>
            <a:ext cx="6215106" cy="928687"/>
          </a:xfrm>
        </p:spPr>
        <p:txBody>
          <a:bodyPr>
            <a:normAutofit fontScale="70000" lnSpcReduction="20000"/>
          </a:bodyPr>
          <a:lstStyle/>
          <a:p>
            <a:pPr fontAlgn="auto">
              <a:spcAft>
                <a:spcPts val="0"/>
              </a:spcAft>
              <a:buClr>
                <a:schemeClr val="accent3"/>
              </a:buClr>
              <a:buFont typeface="Wingdings 2"/>
              <a:buNone/>
              <a:defRPr/>
            </a:pPr>
            <a:endParaRPr lang="ru-RU" dirty="0" smtClean="0"/>
          </a:p>
          <a:p>
            <a:pPr fontAlgn="auto">
              <a:spcAft>
                <a:spcPts val="0"/>
              </a:spcAft>
              <a:buClr>
                <a:schemeClr val="accent3"/>
              </a:buClr>
              <a:buFont typeface="Wingdings 2"/>
              <a:buNone/>
              <a:defRPr/>
            </a:pPr>
            <a:r>
              <a:rPr lang="ru-RU" dirty="0" smtClean="0">
                <a:solidFill>
                  <a:schemeClr val="tx1"/>
                </a:solidFill>
              </a:rPr>
              <a:t>   </a:t>
            </a:r>
            <a:r>
              <a:rPr lang="ru-RU" sz="3400" dirty="0" smtClean="0">
                <a:solidFill>
                  <a:schemeClr val="tx1"/>
                </a:solidFill>
                <a:latin typeface="Times New Roman" pitchFamily="18" charset="0"/>
                <a:cs typeface="Times New Roman" pitchFamily="18" charset="0"/>
              </a:rPr>
              <a:t>Рекомендуем сутки разделить на три части</a:t>
            </a:r>
          </a:p>
        </p:txBody>
      </p:sp>
      <p:pic>
        <p:nvPicPr>
          <p:cNvPr id="15363" name="Picture 2" descr="C:\Documents and Settings\Admin\Рабочий стол\экзамены\картинки\81941.jpeg"/>
          <p:cNvPicPr>
            <a:picLocks noChangeAspect="1" noChangeArrowheads="1"/>
          </p:cNvPicPr>
          <p:nvPr/>
        </p:nvPicPr>
        <p:blipFill>
          <a:blip r:embed="rId3" cstate="print"/>
          <a:srcRect/>
          <a:stretch>
            <a:fillRect/>
          </a:stretch>
        </p:blipFill>
        <p:spPr bwMode="auto">
          <a:xfrm>
            <a:off x="214313" y="1500188"/>
            <a:ext cx="1714500" cy="1714500"/>
          </a:xfrm>
          <a:prstGeom prst="rect">
            <a:avLst/>
          </a:prstGeom>
          <a:noFill/>
          <a:ln w="9525">
            <a:noFill/>
            <a:miter lim="800000"/>
            <a:headEnd/>
            <a:tailEnd/>
          </a:ln>
        </p:spPr>
      </p:pic>
      <p:pic>
        <p:nvPicPr>
          <p:cNvPr id="15364" name="Picture 3" descr="C:\Documents and Settings\Admin\Рабочий стол\экзамены\картинки\j0409047.jpg"/>
          <p:cNvPicPr>
            <a:picLocks noChangeAspect="1" noChangeArrowheads="1"/>
          </p:cNvPicPr>
          <p:nvPr/>
        </p:nvPicPr>
        <p:blipFill>
          <a:blip r:embed="rId4" cstate="print"/>
          <a:srcRect/>
          <a:stretch>
            <a:fillRect/>
          </a:stretch>
        </p:blipFill>
        <p:spPr bwMode="auto">
          <a:xfrm>
            <a:off x="1285875" y="4071938"/>
            <a:ext cx="2143125" cy="2143125"/>
          </a:xfrm>
          <a:prstGeom prst="rect">
            <a:avLst/>
          </a:prstGeom>
          <a:noFill/>
          <a:ln w="9525">
            <a:noFill/>
            <a:miter lim="800000"/>
            <a:headEnd/>
            <a:tailEnd/>
          </a:ln>
        </p:spPr>
      </p:pic>
      <p:sp>
        <p:nvSpPr>
          <p:cNvPr id="15365" name="Прямоугольник 11"/>
          <p:cNvSpPr>
            <a:spLocks noChangeArrowheads="1"/>
          </p:cNvSpPr>
          <p:nvPr/>
        </p:nvSpPr>
        <p:spPr bwMode="auto">
          <a:xfrm>
            <a:off x="1928813" y="2786063"/>
            <a:ext cx="2643187" cy="923925"/>
          </a:xfrm>
          <a:prstGeom prst="rect">
            <a:avLst/>
          </a:prstGeom>
          <a:noFill/>
          <a:ln w="9525">
            <a:noFill/>
            <a:miter lim="800000"/>
            <a:headEnd/>
            <a:tailEnd/>
          </a:ln>
        </p:spPr>
        <p:txBody>
          <a:bodyPr>
            <a:spAutoFit/>
          </a:bodyPr>
          <a:lstStyle/>
          <a:p>
            <a:pPr algn="ctr"/>
            <a:r>
              <a:rPr lang="ru-RU"/>
              <a:t>Подготовка к экзаменам в школе и дома-8 часов</a:t>
            </a:r>
          </a:p>
        </p:txBody>
      </p:sp>
      <p:sp>
        <p:nvSpPr>
          <p:cNvPr id="15366" name="Прямоугольник 12"/>
          <p:cNvSpPr>
            <a:spLocks noChangeArrowheads="1"/>
          </p:cNvSpPr>
          <p:nvPr/>
        </p:nvSpPr>
        <p:spPr bwMode="auto">
          <a:xfrm>
            <a:off x="5572125" y="2857500"/>
            <a:ext cx="3000375" cy="646113"/>
          </a:xfrm>
          <a:prstGeom prst="rect">
            <a:avLst/>
          </a:prstGeom>
          <a:noFill/>
          <a:ln w="9525">
            <a:noFill/>
            <a:miter lim="800000"/>
            <a:headEnd/>
            <a:tailEnd/>
          </a:ln>
        </p:spPr>
        <p:txBody>
          <a:bodyPr>
            <a:spAutoFit/>
          </a:bodyPr>
          <a:lstStyle/>
          <a:p>
            <a:pPr algn="ctr"/>
            <a:r>
              <a:rPr lang="ru-RU" dirty="0"/>
              <a:t>Спорт, прогулки на свежем воздухе- 8 часов</a:t>
            </a:r>
          </a:p>
        </p:txBody>
      </p:sp>
      <p:pic>
        <p:nvPicPr>
          <p:cNvPr id="15367" name="Picture 4" descr="C:\Documents and Settings\Admin\Рабочий стол\экзамены\картинки\walking1.jpg"/>
          <p:cNvPicPr>
            <a:picLocks noChangeAspect="1" noChangeArrowheads="1"/>
          </p:cNvPicPr>
          <p:nvPr/>
        </p:nvPicPr>
        <p:blipFill>
          <a:blip r:embed="rId5" cstate="print"/>
          <a:srcRect/>
          <a:stretch>
            <a:fillRect/>
          </a:stretch>
        </p:blipFill>
        <p:spPr bwMode="auto">
          <a:xfrm>
            <a:off x="6429375" y="3714750"/>
            <a:ext cx="2511425" cy="1671638"/>
          </a:xfrm>
          <a:prstGeom prst="rect">
            <a:avLst/>
          </a:prstGeom>
          <a:noFill/>
          <a:ln w="9525">
            <a:noFill/>
            <a:miter lim="800000"/>
            <a:headEnd/>
            <a:tailEnd/>
          </a:ln>
        </p:spPr>
      </p:pic>
      <p:sp>
        <p:nvSpPr>
          <p:cNvPr id="15368" name="Прямоугольник 14"/>
          <p:cNvSpPr>
            <a:spLocks noChangeArrowheads="1"/>
          </p:cNvSpPr>
          <p:nvPr/>
        </p:nvSpPr>
        <p:spPr bwMode="auto">
          <a:xfrm>
            <a:off x="3571875" y="4143375"/>
            <a:ext cx="2808288" cy="369888"/>
          </a:xfrm>
          <a:prstGeom prst="rect">
            <a:avLst/>
          </a:prstGeom>
          <a:noFill/>
          <a:ln w="9525">
            <a:noFill/>
            <a:miter lim="800000"/>
            <a:headEnd/>
            <a:tailEnd/>
          </a:ln>
        </p:spPr>
        <p:txBody>
          <a:bodyPr wrap="none">
            <a:spAutoFit/>
          </a:bodyPr>
          <a:lstStyle/>
          <a:p>
            <a:r>
              <a:rPr lang="ru-RU"/>
              <a:t>Сон - не   менее 8 часов</a:t>
            </a:r>
          </a:p>
        </p:txBody>
      </p:sp>
      <p:pic>
        <p:nvPicPr>
          <p:cNvPr id="15369" name="Picture 5" descr="C:\Documents and Settings\Admin\Рабочий стол\экзамены\картинки\sleeping_man.jpg"/>
          <p:cNvPicPr>
            <a:picLocks noChangeAspect="1" noChangeArrowheads="1"/>
          </p:cNvPicPr>
          <p:nvPr/>
        </p:nvPicPr>
        <p:blipFill>
          <a:blip r:embed="rId6" cstate="print"/>
          <a:srcRect/>
          <a:stretch>
            <a:fillRect/>
          </a:stretch>
        </p:blipFill>
        <p:spPr bwMode="auto">
          <a:xfrm>
            <a:off x="3857625" y="4643438"/>
            <a:ext cx="2344738" cy="1784350"/>
          </a:xfrm>
          <a:prstGeom prst="rect">
            <a:avLst/>
          </a:prstGeom>
          <a:noFill/>
          <a:ln w="9525">
            <a:noFill/>
            <a:miter lim="800000"/>
            <a:headEnd/>
            <a:tailEnd/>
          </a:ln>
        </p:spPr>
      </p:pic>
      <p:cxnSp>
        <p:nvCxnSpPr>
          <p:cNvPr id="18" name="Прямая со стрелкой 17"/>
          <p:cNvCxnSpPr>
            <a:endCxn id="15365" idx="0"/>
          </p:cNvCxnSpPr>
          <p:nvPr/>
        </p:nvCxnSpPr>
        <p:spPr>
          <a:xfrm rot="10800000" flipV="1">
            <a:off x="3249613" y="2286000"/>
            <a:ext cx="2036762" cy="5000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Прямая со стрелкой 19"/>
          <p:cNvCxnSpPr/>
          <p:nvPr/>
        </p:nvCxnSpPr>
        <p:spPr>
          <a:xfrm>
            <a:off x="5286375" y="2286000"/>
            <a:ext cx="2000250" cy="6429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Прямая со стрелкой 21"/>
          <p:cNvCxnSpPr/>
          <p:nvPr/>
        </p:nvCxnSpPr>
        <p:spPr>
          <a:xfrm rot="5400000">
            <a:off x="4357687" y="3214688"/>
            <a:ext cx="1858963"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Заголовок 4"/>
          <p:cNvPicPr>
            <a:picLocks noGrp="1" noChangeArrowheads="1"/>
          </p:cNvPicPr>
          <p:nvPr>
            <p:ph type="ctrTitle"/>
          </p:nvPr>
        </p:nvPicPr>
        <p:blipFill>
          <a:blip r:embed="rId2" cstate="print"/>
          <a:srcRect/>
          <a:stretch>
            <a:fillRect/>
          </a:stretch>
        </p:blipFill>
        <p:spPr>
          <a:xfrm>
            <a:off x="675481" y="538162"/>
            <a:ext cx="7864475" cy="919163"/>
          </a:xfrm>
        </p:spPr>
      </p:pic>
      <p:sp>
        <p:nvSpPr>
          <p:cNvPr id="11" name="Текст 10"/>
          <p:cNvSpPr>
            <a:spLocks noGrp="1"/>
          </p:cNvSpPr>
          <p:nvPr>
            <p:ph type="subTitle" idx="1"/>
          </p:nvPr>
        </p:nvSpPr>
        <p:spPr>
          <a:xfrm>
            <a:off x="357188" y="1571625"/>
            <a:ext cx="8501062" cy="1752600"/>
          </a:xfrm>
        </p:spPr>
        <p:txBody>
          <a:bodyPr>
            <a:normAutofit/>
          </a:bodyPr>
          <a:lstStyle/>
          <a:p>
            <a:pPr marR="0" algn="just">
              <a:lnSpc>
                <a:spcPct val="90000"/>
              </a:lnSpc>
            </a:pPr>
            <a:r>
              <a:rPr lang="ru-RU" sz="3000" dirty="0" smtClean="0">
                <a:solidFill>
                  <a:schemeClr val="tx1"/>
                </a:solidFill>
              </a:rPr>
              <a:t>Рекомендуем правильно питаться. Питание должно быть 3-4 разовым, калорийным, богатым витаминами. Полезно употреблять в пищу шоколад, овощи, фрукты, рыбу, мясо.</a:t>
            </a:r>
          </a:p>
          <a:p>
            <a:pPr marR="0" algn="just">
              <a:lnSpc>
                <a:spcPct val="90000"/>
              </a:lnSpc>
            </a:pPr>
            <a:endParaRPr lang="ru-RU" sz="3000" dirty="0" smtClean="0"/>
          </a:p>
        </p:txBody>
      </p:sp>
      <p:pic>
        <p:nvPicPr>
          <p:cNvPr id="16387" name="Picture 2" descr="C:\Documents and Settings\Admin\Рабочий стол\экзамены\картинки\246151.jpg"/>
          <p:cNvPicPr>
            <a:picLocks noChangeAspect="1" noChangeArrowheads="1"/>
          </p:cNvPicPr>
          <p:nvPr/>
        </p:nvPicPr>
        <p:blipFill>
          <a:blip r:embed="rId3" cstate="print"/>
          <a:srcRect/>
          <a:stretch>
            <a:fillRect/>
          </a:stretch>
        </p:blipFill>
        <p:spPr bwMode="auto">
          <a:xfrm>
            <a:off x="214313" y="3357563"/>
            <a:ext cx="1874837" cy="2500312"/>
          </a:xfrm>
          <a:prstGeom prst="rect">
            <a:avLst/>
          </a:prstGeom>
          <a:noFill/>
          <a:ln w="9525">
            <a:noFill/>
            <a:miter lim="800000"/>
            <a:headEnd/>
            <a:tailEnd/>
          </a:ln>
        </p:spPr>
      </p:pic>
      <p:pic>
        <p:nvPicPr>
          <p:cNvPr id="16388" name="Picture 3" descr="C:\Documents and Settings\Admin\Рабочий стол\экзамены\картинки\979651.jpeg"/>
          <p:cNvPicPr>
            <a:picLocks noChangeAspect="1" noChangeArrowheads="1"/>
          </p:cNvPicPr>
          <p:nvPr/>
        </p:nvPicPr>
        <p:blipFill>
          <a:blip r:embed="rId4" cstate="print"/>
          <a:srcRect/>
          <a:stretch>
            <a:fillRect/>
          </a:stretch>
        </p:blipFill>
        <p:spPr bwMode="auto">
          <a:xfrm>
            <a:off x="1857375" y="4357688"/>
            <a:ext cx="2952750" cy="2214562"/>
          </a:xfrm>
          <a:prstGeom prst="rect">
            <a:avLst/>
          </a:prstGeom>
          <a:noFill/>
          <a:ln w="9525">
            <a:noFill/>
            <a:miter lim="800000"/>
            <a:headEnd/>
            <a:tailEnd/>
          </a:ln>
        </p:spPr>
      </p:pic>
      <p:pic>
        <p:nvPicPr>
          <p:cNvPr id="16389" name="Picture 4" descr="C:\Documents and Settings\Admin\Рабочий стол\экзамены\картинки\webshop_plade_forside1.jpg"/>
          <p:cNvPicPr>
            <a:picLocks noChangeAspect="1" noChangeArrowheads="1"/>
          </p:cNvPicPr>
          <p:nvPr/>
        </p:nvPicPr>
        <p:blipFill>
          <a:blip r:embed="rId5" cstate="print"/>
          <a:srcRect/>
          <a:stretch>
            <a:fillRect/>
          </a:stretch>
        </p:blipFill>
        <p:spPr bwMode="auto">
          <a:xfrm>
            <a:off x="4143375" y="3429000"/>
            <a:ext cx="2357438" cy="1768475"/>
          </a:xfrm>
          <a:prstGeom prst="rect">
            <a:avLst/>
          </a:prstGeom>
          <a:noFill/>
          <a:ln w="9525">
            <a:noFill/>
            <a:miter lim="800000"/>
            <a:headEnd/>
            <a:tailEnd/>
          </a:ln>
        </p:spPr>
      </p:pic>
      <p:pic>
        <p:nvPicPr>
          <p:cNvPr id="16390" name="Picture 5" descr="C:\Documents and Settings\Admin\Рабочий стол\экзамены\картинки\04.jpg"/>
          <p:cNvPicPr>
            <a:picLocks noChangeAspect="1" noChangeArrowheads="1"/>
          </p:cNvPicPr>
          <p:nvPr/>
        </p:nvPicPr>
        <p:blipFill>
          <a:blip r:embed="rId6" cstate="print"/>
          <a:srcRect/>
          <a:stretch>
            <a:fillRect/>
          </a:stretch>
        </p:blipFill>
        <p:spPr bwMode="auto">
          <a:xfrm>
            <a:off x="5857875" y="4357688"/>
            <a:ext cx="3059113" cy="222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3928" y="620688"/>
            <a:ext cx="4572000" cy="4330416"/>
          </a:xfrm>
          <a:prstGeom prst="rect">
            <a:avLst/>
          </a:prstGeom>
        </p:spPr>
        <p:txBody>
          <a:bodyPr>
            <a:spAutoFit/>
          </a:bodyPr>
          <a:lstStyle/>
          <a:p>
            <a:pPr marR="0" algn="ctr">
              <a:lnSpc>
                <a:spcPct val="90000"/>
              </a:lnSpc>
            </a:pPr>
            <a:r>
              <a:rPr lang="ru-RU" b="1" dirty="0">
                <a:solidFill>
                  <a:srgbClr val="FF0000"/>
                </a:solidFill>
              </a:rPr>
              <a:t>Для улучшения памяти:</a:t>
            </a:r>
          </a:p>
          <a:p>
            <a:pPr marR="0" algn="ctr">
              <a:lnSpc>
                <a:spcPct val="90000"/>
              </a:lnSpc>
            </a:pPr>
            <a:r>
              <a:rPr lang="ru-RU" dirty="0"/>
              <a:t>морковь с растительным маслом, ананасовый сок.</a:t>
            </a:r>
          </a:p>
          <a:p>
            <a:pPr>
              <a:lnSpc>
                <a:spcPct val="90000"/>
              </a:lnSpc>
            </a:pPr>
            <a:r>
              <a:rPr lang="ru-RU" dirty="0"/>
              <a:t> </a:t>
            </a:r>
          </a:p>
          <a:p>
            <a:pPr marR="0" algn="ctr">
              <a:lnSpc>
                <a:spcPct val="90000"/>
              </a:lnSpc>
            </a:pPr>
            <a:r>
              <a:rPr lang="ru-RU" b="1" dirty="0">
                <a:solidFill>
                  <a:srgbClr val="FF0000"/>
                </a:solidFill>
              </a:rPr>
              <a:t>Для концентрации внимания: </a:t>
            </a:r>
          </a:p>
          <a:p>
            <a:pPr marR="0" algn="ctr">
              <a:lnSpc>
                <a:spcPct val="90000"/>
              </a:lnSpc>
            </a:pPr>
            <a:r>
              <a:rPr lang="ru-RU" dirty="0"/>
              <a:t>половинка репчатого лука в день.</a:t>
            </a:r>
          </a:p>
          <a:p>
            <a:pPr>
              <a:lnSpc>
                <a:spcPct val="90000"/>
              </a:lnSpc>
            </a:pPr>
            <a:r>
              <a:rPr lang="ru-RU" dirty="0"/>
              <a:t> </a:t>
            </a:r>
          </a:p>
          <a:p>
            <a:pPr marR="0" algn="ctr">
              <a:lnSpc>
                <a:spcPct val="90000"/>
              </a:lnSpc>
            </a:pPr>
            <a:r>
              <a:rPr lang="ru-RU" b="1" dirty="0">
                <a:solidFill>
                  <a:srgbClr val="FF0000"/>
                </a:solidFill>
              </a:rPr>
              <a:t>Для творческого озарения: </a:t>
            </a:r>
          </a:p>
          <a:p>
            <a:pPr marR="0" algn="ctr">
              <a:lnSpc>
                <a:spcPct val="90000"/>
              </a:lnSpc>
            </a:pPr>
            <a:r>
              <a:rPr lang="ru-RU" dirty="0"/>
              <a:t>чай из тмина </a:t>
            </a:r>
          </a:p>
          <a:p>
            <a:pPr marR="0" algn="ctr">
              <a:lnSpc>
                <a:spcPct val="90000"/>
              </a:lnSpc>
            </a:pPr>
            <a:r>
              <a:rPr lang="ru-RU" dirty="0"/>
              <a:t>(2 чайные ложки семян на чашку).</a:t>
            </a:r>
          </a:p>
          <a:p>
            <a:pPr>
              <a:lnSpc>
                <a:spcPct val="90000"/>
              </a:lnSpc>
            </a:pPr>
            <a:r>
              <a:rPr lang="ru-RU" dirty="0"/>
              <a:t> </a:t>
            </a:r>
          </a:p>
          <a:p>
            <a:pPr marR="0" algn="ctr">
              <a:lnSpc>
                <a:spcPct val="90000"/>
              </a:lnSpc>
            </a:pPr>
            <a:r>
              <a:rPr lang="ru-RU" b="1" dirty="0">
                <a:solidFill>
                  <a:srgbClr val="FF0000"/>
                </a:solidFill>
              </a:rPr>
              <a:t>Для успеха в изучении наук: </a:t>
            </a:r>
          </a:p>
          <a:p>
            <a:pPr marR="0" algn="ctr">
              <a:lnSpc>
                <a:spcPct val="90000"/>
              </a:lnSpc>
            </a:pPr>
            <a:r>
              <a:rPr lang="ru-RU" dirty="0"/>
              <a:t>капуста и лимон.</a:t>
            </a:r>
          </a:p>
          <a:p>
            <a:pPr>
              <a:lnSpc>
                <a:spcPct val="90000"/>
              </a:lnSpc>
            </a:pPr>
            <a:r>
              <a:rPr lang="ru-RU" dirty="0"/>
              <a:t> </a:t>
            </a:r>
          </a:p>
          <a:p>
            <a:pPr marR="0" algn="ctr">
              <a:lnSpc>
                <a:spcPct val="90000"/>
              </a:lnSpc>
            </a:pPr>
            <a:r>
              <a:rPr lang="ru-RU" b="1" dirty="0">
                <a:solidFill>
                  <a:srgbClr val="FF0000"/>
                </a:solidFill>
              </a:rPr>
              <a:t>Для хорошего настроения: </a:t>
            </a:r>
          </a:p>
          <a:p>
            <a:pPr marR="0" algn="ctr">
              <a:lnSpc>
                <a:spcPct val="90000"/>
              </a:lnSpc>
            </a:pPr>
            <a:r>
              <a:rPr lang="ru-RU" dirty="0"/>
              <a:t>бананы – «фрукты счастья»</a:t>
            </a:r>
          </a:p>
          <a:p>
            <a:pPr>
              <a:lnSpc>
                <a:spcPct val="90000"/>
              </a:lnSpc>
            </a:pPr>
            <a:r>
              <a:rPr lang="ru-RU" dirty="0"/>
              <a:t> </a:t>
            </a:r>
          </a:p>
        </p:txBody>
      </p:sp>
      <p:pic>
        <p:nvPicPr>
          <p:cNvPr id="3" name="Picture 2" descr="C:\Documents and Settings\Admin\Рабочий стол\экзамены\картинки\8.jpg"/>
          <p:cNvPicPr>
            <a:picLocks noChangeAspect="1" noChangeArrowheads="1"/>
          </p:cNvPicPr>
          <p:nvPr/>
        </p:nvPicPr>
        <p:blipFill>
          <a:blip r:embed="rId2"/>
          <a:srcRect/>
          <a:stretch>
            <a:fillRect/>
          </a:stretch>
        </p:blipFill>
        <p:spPr bwMode="auto">
          <a:xfrm>
            <a:off x="683568" y="1340768"/>
            <a:ext cx="3571875" cy="3429000"/>
          </a:xfrm>
          <a:prstGeom prst="rect">
            <a:avLst/>
          </a:prstGeom>
          <a:noFill/>
          <a:ln w="9525">
            <a:noFill/>
            <a:miter lim="800000"/>
            <a:headEnd/>
            <a:tailEnd/>
          </a:ln>
        </p:spPr>
      </p:pic>
    </p:spTree>
    <p:extLst>
      <p:ext uri="{BB962C8B-B14F-4D97-AF65-F5344CB8AC3E}">
        <p14:creationId xmlns:p14="http://schemas.microsoft.com/office/powerpoint/2010/main" val="4084471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Заголовок 4"/>
          <p:cNvPicPr>
            <a:picLocks noGrp="1" noChangeArrowheads="1"/>
          </p:cNvPicPr>
          <p:nvPr>
            <p:ph type="ctrTitle"/>
          </p:nvPr>
        </p:nvPicPr>
        <p:blipFill>
          <a:blip r:embed="rId2"/>
          <a:srcRect/>
          <a:stretch>
            <a:fillRect/>
          </a:stretch>
        </p:blipFill>
        <p:spPr>
          <a:xfrm>
            <a:off x="207963" y="785813"/>
            <a:ext cx="8655050" cy="841375"/>
          </a:xfrm>
        </p:spPr>
      </p:pic>
      <p:sp>
        <p:nvSpPr>
          <p:cNvPr id="19458" name="Содержимое 8"/>
          <p:cNvSpPr>
            <a:spLocks noGrp="1"/>
          </p:cNvSpPr>
          <p:nvPr>
            <p:ph type="subTitle" idx="1"/>
          </p:nvPr>
        </p:nvSpPr>
        <p:spPr>
          <a:xfrm>
            <a:off x="357188" y="1714500"/>
            <a:ext cx="8426450" cy="2794620"/>
          </a:xfrm>
        </p:spPr>
        <p:txBody>
          <a:bodyPr>
            <a:normAutofit fontScale="92500" lnSpcReduction="20000"/>
          </a:bodyPr>
          <a:lstStyle/>
          <a:p>
            <a:pPr marR="0"/>
            <a:r>
              <a:rPr lang="ru-RU" dirty="0" smtClean="0"/>
              <a:t>	</a:t>
            </a:r>
            <a:r>
              <a:rPr lang="ru-RU" sz="3800" dirty="0" smtClean="0">
                <a:solidFill>
                  <a:schemeClr val="tx1"/>
                </a:solidFill>
              </a:rPr>
              <a:t>Организуйте для ребенка место для подготовки к экзаменам. Поставьте на стол предметы в желтой и фиолетовой тональности. Эти цвета повышают активность, работоспособность.</a:t>
            </a:r>
          </a:p>
        </p:txBody>
      </p:sp>
    </p:spTree>
    <p:extLst>
      <p:ext uri="{BB962C8B-B14F-4D97-AF65-F5344CB8AC3E}">
        <p14:creationId xmlns:p14="http://schemas.microsoft.com/office/powerpoint/2010/main" val="1154914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87624" y="324129"/>
            <a:ext cx="7072362" cy="923330"/>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ru-RU" sz="5400" b="1" dirty="0">
                <a:ln/>
                <a:solidFill>
                  <a:schemeClr val="accent3"/>
                </a:solidFill>
              </a:rPr>
              <a:t>Простые советы</a:t>
            </a:r>
          </a:p>
        </p:txBody>
      </p:sp>
      <p:graphicFrame>
        <p:nvGraphicFramePr>
          <p:cNvPr id="9" name="Схема 8"/>
          <p:cNvGraphicFramePr/>
          <p:nvPr>
            <p:extLst>
              <p:ext uri="{D42A27DB-BD31-4B8C-83A1-F6EECF244321}">
                <p14:modId xmlns:p14="http://schemas.microsoft.com/office/powerpoint/2010/main" val="3252375456"/>
              </p:ext>
            </p:extLst>
          </p:nvPr>
        </p:nvGraphicFramePr>
        <p:xfrm>
          <a:off x="-1071602" y="1785926"/>
          <a:ext cx="10215602"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6601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Содержимое 3"/>
          <p:cNvSpPr>
            <a:spLocks noGrp="1"/>
          </p:cNvSpPr>
          <p:nvPr>
            <p:ph type="subTitle" idx="1"/>
          </p:nvPr>
        </p:nvSpPr>
        <p:spPr>
          <a:xfrm>
            <a:off x="3419872" y="548680"/>
            <a:ext cx="5245100" cy="3910012"/>
          </a:xfrm>
        </p:spPr>
        <p:txBody>
          <a:bodyPr>
            <a:normAutofit lnSpcReduction="10000"/>
          </a:bodyPr>
          <a:lstStyle/>
          <a:p>
            <a:pPr marR="0"/>
            <a:r>
              <a:rPr lang="ru-RU" sz="2000" dirty="0" smtClean="0">
                <a:solidFill>
                  <a:schemeClr val="tx1"/>
                </a:solidFill>
              </a:rPr>
              <a:t>Подбадривайте детей, хвалите их за то, что они делают хорошо. Повышайте их уверенность в себе, так как чем больше ребенок боится неудачи, тем более вероятности допущения  ошибок. </a:t>
            </a:r>
            <a:r>
              <a:rPr lang="ru-RU" sz="2000" b="1" dirty="0" smtClean="0">
                <a:solidFill>
                  <a:schemeClr val="tx1"/>
                </a:solidFill>
              </a:rPr>
              <a:t>Говорите чаще детям:</a:t>
            </a:r>
          </a:p>
          <a:p>
            <a:pPr marR="0" algn="l"/>
            <a:r>
              <a:rPr lang="ru-RU" sz="2000" b="1" dirty="0" smtClean="0">
                <a:solidFill>
                  <a:srgbClr val="FF0000"/>
                </a:solidFill>
              </a:rPr>
              <a:t>Ты у меня все </a:t>
            </a:r>
            <a:r>
              <a:rPr lang="ru-RU" sz="2000" b="1" dirty="0" smtClean="0">
                <a:solidFill>
                  <a:srgbClr val="FF0000"/>
                </a:solidFill>
              </a:rPr>
              <a:t>сможешь!</a:t>
            </a:r>
            <a:endParaRPr lang="ru-RU" sz="2000" b="1" dirty="0" smtClean="0">
              <a:solidFill>
                <a:srgbClr val="FF0000"/>
              </a:solidFill>
            </a:endParaRPr>
          </a:p>
          <a:p>
            <a:pPr marR="0" algn="l"/>
            <a:r>
              <a:rPr lang="ru-RU" sz="2000" b="1" dirty="0" smtClean="0">
                <a:solidFill>
                  <a:srgbClr val="FF0000"/>
                </a:solidFill>
              </a:rPr>
              <a:t>Я уверена , ты справишься с </a:t>
            </a:r>
            <a:r>
              <a:rPr lang="ru-RU" sz="2000" b="1" dirty="0" smtClean="0">
                <a:solidFill>
                  <a:srgbClr val="FF0000"/>
                </a:solidFill>
              </a:rPr>
              <a:t>экзаменами!</a:t>
            </a:r>
            <a:endParaRPr lang="ru-RU" sz="2000" b="1" dirty="0" smtClean="0">
              <a:solidFill>
                <a:srgbClr val="FF0000"/>
              </a:solidFill>
            </a:endParaRPr>
          </a:p>
          <a:p>
            <a:pPr marR="0" algn="l"/>
            <a:r>
              <a:rPr lang="ru-RU" sz="2000" b="1" dirty="0" smtClean="0">
                <a:solidFill>
                  <a:srgbClr val="FF0000"/>
                </a:solidFill>
              </a:rPr>
              <a:t>Я тобой </a:t>
            </a:r>
            <a:r>
              <a:rPr lang="ru-RU" sz="2000" b="1" dirty="0" smtClean="0">
                <a:solidFill>
                  <a:srgbClr val="FF0000"/>
                </a:solidFill>
              </a:rPr>
              <a:t>горжусь!</a:t>
            </a:r>
            <a:endParaRPr lang="ru-RU" sz="2000" b="1" dirty="0" smtClean="0">
              <a:solidFill>
                <a:srgbClr val="FF0000"/>
              </a:solidFill>
            </a:endParaRPr>
          </a:p>
          <a:p>
            <a:pPr marR="0" algn="l"/>
            <a:r>
              <a:rPr lang="ru-RU" sz="2000" b="1" dirty="0" smtClean="0">
                <a:solidFill>
                  <a:srgbClr val="FF0000"/>
                </a:solidFill>
              </a:rPr>
              <a:t>Чтобы не </a:t>
            </a:r>
            <a:r>
              <a:rPr lang="ru-RU" sz="2000" b="1" dirty="0" smtClean="0">
                <a:solidFill>
                  <a:srgbClr val="FF0000"/>
                </a:solidFill>
              </a:rPr>
              <a:t>случилось, </a:t>
            </a:r>
            <a:r>
              <a:rPr lang="ru-RU" sz="2000" b="1" dirty="0" smtClean="0">
                <a:solidFill>
                  <a:srgbClr val="FF0000"/>
                </a:solidFill>
              </a:rPr>
              <a:t>ты для меня самый </a:t>
            </a:r>
            <a:r>
              <a:rPr lang="ru-RU" sz="2000" b="1" dirty="0" smtClean="0">
                <a:solidFill>
                  <a:srgbClr val="FF0000"/>
                </a:solidFill>
              </a:rPr>
              <a:t>лучший!</a:t>
            </a:r>
            <a:endParaRPr lang="ru-RU" sz="2000" b="1" dirty="0" smtClean="0">
              <a:solidFill>
                <a:srgbClr val="FF0000"/>
              </a:solidFill>
            </a:endParaRPr>
          </a:p>
        </p:txBody>
      </p:sp>
      <p:pic>
        <p:nvPicPr>
          <p:cNvPr id="21506" name="Picture 6" descr="MPj04393460000[1]"/>
          <p:cNvPicPr>
            <a:picLocks noGrp="1" noChangeAspect="1" noChangeArrowheads="1"/>
          </p:cNvPicPr>
          <p:nvPr>
            <p:ph sz="half" idx="4294967295"/>
          </p:nvPr>
        </p:nvPicPr>
        <p:blipFill>
          <a:blip r:embed="rId2"/>
          <a:srcRect/>
          <a:stretch>
            <a:fillRect/>
          </a:stretch>
        </p:blipFill>
        <p:spPr>
          <a:xfrm>
            <a:off x="683568" y="4216718"/>
            <a:ext cx="3214687" cy="2276475"/>
          </a:xfrm>
        </p:spPr>
      </p:pic>
      <p:pic>
        <p:nvPicPr>
          <p:cNvPr id="21507" name="Picture 2" descr="C:\Documents and Settings\Admin\Рабочий стол\экзамены\картинки\t_dad_and_son_900.jpg"/>
          <p:cNvPicPr>
            <a:picLocks noChangeAspect="1" noChangeArrowheads="1"/>
          </p:cNvPicPr>
          <p:nvPr/>
        </p:nvPicPr>
        <p:blipFill>
          <a:blip r:embed="rId3"/>
          <a:srcRect/>
          <a:stretch>
            <a:fillRect/>
          </a:stretch>
        </p:blipFill>
        <p:spPr bwMode="auto">
          <a:xfrm>
            <a:off x="428625" y="548680"/>
            <a:ext cx="2643188" cy="3367087"/>
          </a:xfrm>
          <a:prstGeom prst="rect">
            <a:avLst/>
          </a:prstGeom>
          <a:noFill/>
          <a:ln w="9525">
            <a:noFill/>
            <a:miter lim="800000"/>
            <a:headEnd/>
            <a:tailEnd/>
          </a:ln>
        </p:spPr>
      </p:pic>
      <p:pic>
        <p:nvPicPr>
          <p:cNvPr id="21508" name="Picture 3" descr="C:\Documents and Settings\Admin\Рабочий стол\экзамены\картинки\j0402626.jpg"/>
          <p:cNvPicPr>
            <a:picLocks noChangeAspect="1" noChangeArrowheads="1"/>
          </p:cNvPicPr>
          <p:nvPr/>
        </p:nvPicPr>
        <p:blipFill>
          <a:blip r:embed="rId4"/>
          <a:srcRect/>
          <a:stretch>
            <a:fillRect/>
          </a:stretch>
        </p:blipFill>
        <p:spPr bwMode="auto">
          <a:xfrm>
            <a:off x="5076056" y="4214813"/>
            <a:ext cx="3630612" cy="2430462"/>
          </a:xfrm>
          <a:prstGeom prst="rect">
            <a:avLst/>
          </a:prstGeom>
          <a:noFill/>
          <a:ln w="9525">
            <a:noFill/>
            <a:miter lim="800000"/>
            <a:headEnd/>
            <a:tailEnd/>
          </a:ln>
        </p:spPr>
      </p:pic>
    </p:spTree>
    <p:extLst>
      <p:ext uri="{BB962C8B-B14F-4D97-AF65-F5344CB8AC3E}">
        <p14:creationId xmlns:p14="http://schemas.microsoft.com/office/powerpoint/2010/main" val="2717119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Содержимое 2"/>
          <p:cNvSpPr>
            <a:spLocks noGrp="1"/>
          </p:cNvSpPr>
          <p:nvPr>
            <p:ph type="subTitle" idx="1"/>
          </p:nvPr>
        </p:nvSpPr>
        <p:spPr>
          <a:xfrm>
            <a:off x="251520" y="404664"/>
            <a:ext cx="8429625" cy="2880320"/>
          </a:xfrm>
        </p:spPr>
        <p:txBody>
          <a:bodyPr/>
          <a:lstStyle/>
          <a:p>
            <a:pPr marR="0"/>
            <a:r>
              <a:rPr lang="ru-RU" sz="2000" dirty="0" smtClean="0"/>
              <a:t>	</a:t>
            </a:r>
            <a:r>
              <a:rPr lang="ru-RU" sz="2400" dirty="0" smtClean="0">
                <a:solidFill>
                  <a:schemeClr val="tx1"/>
                </a:solidFill>
              </a:rPr>
              <a:t>Наблюдайте за самочувствием ребенка, никто, кроме Вас, не сможет во время заметить и предотвратить ухудшение состояния ребенка, связанное с переутомлением. Контролируйте  режим подготовки ребенка, не допускайте перегрузок, объясните ему, что он обязательно должен чередовать занятия с отдыхом.</a:t>
            </a:r>
          </a:p>
        </p:txBody>
      </p:sp>
      <p:pic>
        <p:nvPicPr>
          <p:cNvPr id="22530" name="Picture 2" descr="C:\Documents and Settings\Admin\Рабочий стол\экзамены\картинки\2010-05-06_16-47-19_288694689.jpg"/>
          <p:cNvPicPr>
            <a:picLocks noChangeAspect="1" noChangeArrowheads="1"/>
          </p:cNvPicPr>
          <p:nvPr/>
        </p:nvPicPr>
        <p:blipFill>
          <a:blip r:embed="rId2"/>
          <a:srcRect/>
          <a:stretch>
            <a:fillRect/>
          </a:stretch>
        </p:blipFill>
        <p:spPr bwMode="auto">
          <a:xfrm>
            <a:off x="4357688" y="3143250"/>
            <a:ext cx="4476750" cy="3357563"/>
          </a:xfrm>
          <a:prstGeom prst="rect">
            <a:avLst/>
          </a:prstGeom>
          <a:noFill/>
          <a:ln w="9525">
            <a:noFill/>
            <a:miter lim="800000"/>
            <a:headEnd/>
            <a:tailEnd/>
          </a:ln>
        </p:spPr>
      </p:pic>
      <p:pic>
        <p:nvPicPr>
          <p:cNvPr id="22531" name="Picture 3" descr="C:\Documents and Settings\Admin\Рабочий стол\экзамены\картинки\p30_gia2.jpg"/>
          <p:cNvPicPr>
            <a:picLocks noChangeAspect="1" noChangeArrowheads="1"/>
          </p:cNvPicPr>
          <p:nvPr/>
        </p:nvPicPr>
        <p:blipFill>
          <a:blip r:embed="rId3"/>
          <a:srcRect/>
          <a:stretch>
            <a:fillRect/>
          </a:stretch>
        </p:blipFill>
        <p:spPr bwMode="auto">
          <a:xfrm>
            <a:off x="357188" y="4286250"/>
            <a:ext cx="3543300" cy="2344738"/>
          </a:xfrm>
          <a:prstGeom prst="rect">
            <a:avLst/>
          </a:prstGeom>
          <a:noFill/>
          <a:ln w="9525">
            <a:noFill/>
            <a:miter lim="800000"/>
            <a:headEnd/>
            <a:tailEnd/>
          </a:ln>
        </p:spPr>
      </p:pic>
    </p:spTree>
    <p:extLst>
      <p:ext uri="{BB962C8B-B14F-4D97-AF65-F5344CB8AC3E}">
        <p14:creationId xmlns:p14="http://schemas.microsoft.com/office/powerpoint/2010/main" val="1415004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Заголовок 1"/>
          <p:cNvPicPr>
            <a:picLocks noGrp="1" noChangeArrowheads="1"/>
          </p:cNvPicPr>
          <p:nvPr>
            <p:ph type="ctrTitle"/>
          </p:nvPr>
        </p:nvPicPr>
        <p:blipFill>
          <a:blip r:embed="rId2"/>
          <a:srcRect/>
          <a:stretch>
            <a:fillRect/>
          </a:stretch>
        </p:blipFill>
        <p:spPr>
          <a:xfrm>
            <a:off x="604043" y="404664"/>
            <a:ext cx="7864475" cy="1189038"/>
          </a:xfrm>
        </p:spPr>
      </p:pic>
      <p:sp>
        <p:nvSpPr>
          <p:cNvPr id="23554" name="Содержимое 2"/>
          <p:cNvSpPr>
            <a:spLocks noGrp="1"/>
          </p:cNvSpPr>
          <p:nvPr>
            <p:ph type="subTitle" idx="1"/>
          </p:nvPr>
        </p:nvSpPr>
        <p:spPr>
          <a:xfrm>
            <a:off x="533400" y="3228975"/>
            <a:ext cx="7854950" cy="1752600"/>
          </a:xfrm>
        </p:spPr>
        <p:txBody>
          <a:bodyPr/>
          <a:lstStyle/>
          <a:p>
            <a:pPr marR="0"/>
            <a:endParaRPr lang="ru-RU" smtClean="0"/>
          </a:p>
          <a:p>
            <a:pPr marR="0"/>
            <a:endParaRPr lang="ru-RU" smtClean="0"/>
          </a:p>
          <a:p>
            <a:pPr marR="0"/>
            <a:endParaRPr lang="ru-RU" smtClean="0"/>
          </a:p>
        </p:txBody>
      </p:sp>
      <p:pic>
        <p:nvPicPr>
          <p:cNvPr id="23555" name="Picture 2" descr="\\gerakl\adult_home$\ers\Мои документы\Мои рисунки\экзамены\hansgrohe-downpour-air-royale-14in-shower.jpg"/>
          <p:cNvPicPr>
            <a:picLocks noGrp="1" noChangeAspect="1" noChangeArrowheads="1"/>
          </p:cNvPicPr>
          <p:nvPr>
            <p:ph sz="quarter" idx="4294967295"/>
          </p:nvPr>
        </p:nvPicPr>
        <p:blipFill>
          <a:blip r:embed="rId3"/>
          <a:srcRect/>
          <a:stretch>
            <a:fillRect/>
          </a:stretch>
        </p:blipFill>
        <p:spPr>
          <a:xfrm>
            <a:off x="251520" y="1821656"/>
            <a:ext cx="1270000" cy="1643063"/>
          </a:xfrm>
        </p:spPr>
      </p:pic>
      <p:sp>
        <p:nvSpPr>
          <p:cNvPr id="7" name="Содержимое 6"/>
          <p:cNvSpPr>
            <a:spLocks noGrp="1"/>
          </p:cNvSpPr>
          <p:nvPr>
            <p:ph sz="quarter" idx="4294967295"/>
          </p:nvPr>
        </p:nvSpPr>
        <p:spPr>
          <a:xfrm>
            <a:off x="1619672" y="1772816"/>
            <a:ext cx="3643312" cy="1214437"/>
          </a:xfrm>
        </p:spPr>
        <p:txBody>
          <a:bodyPr>
            <a:normAutofit fontScale="47500" lnSpcReduction="20000"/>
          </a:bodyPr>
          <a:lstStyle/>
          <a:p>
            <a:pPr marL="274320" indent="-274320" fontAlgn="auto">
              <a:spcAft>
                <a:spcPts val="0"/>
              </a:spcAft>
              <a:buClr>
                <a:schemeClr val="accent3"/>
              </a:buClr>
              <a:buFont typeface="Wingdings 2"/>
              <a:buChar char=""/>
              <a:defRPr/>
            </a:pPr>
            <a:endParaRPr lang="ru-RU" dirty="0" smtClean="0"/>
          </a:p>
          <a:p>
            <a:pPr marL="274320" indent="-274320" fontAlgn="auto">
              <a:spcAft>
                <a:spcPts val="0"/>
              </a:spcAft>
              <a:buClr>
                <a:schemeClr val="accent3"/>
              </a:buClr>
              <a:buFont typeface="Wingdings 2"/>
              <a:buChar char=""/>
              <a:defRPr/>
            </a:pPr>
            <a:endParaRPr lang="ru-RU" dirty="0" smtClean="0"/>
          </a:p>
          <a:p>
            <a:pPr marL="274320" indent="-274320" fontAlgn="auto">
              <a:spcAft>
                <a:spcPts val="0"/>
              </a:spcAft>
              <a:buClr>
                <a:schemeClr val="accent3"/>
              </a:buClr>
              <a:buFont typeface="Wingdings 2"/>
              <a:buChar char=""/>
              <a:defRPr/>
            </a:pPr>
            <a:endParaRPr lang="ru-RU" dirty="0" smtClean="0"/>
          </a:p>
          <a:p>
            <a:pPr marL="274320" indent="-274320" fontAlgn="auto">
              <a:spcAft>
                <a:spcPts val="0"/>
              </a:spcAft>
              <a:buClr>
                <a:schemeClr val="accent3"/>
              </a:buClr>
              <a:buFont typeface="Wingdings 2"/>
              <a:buNone/>
              <a:defRPr/>
            </a:pPr>
            <a:r>
              <a:rPr lang="ru-RU" sz="5900" dirty="0" smtClean="0">
                <a:latin typeface="Times New Roman" pitchFamily="18" charset="0"/>
                <a:cs typeface="Times New Roman" pitchFamily="18" charset="0"/>
              </a:rPr>
              <a:t>  Контрастный душ</a:t>
            </a:r>
            <a:endParaRPr lang="ru-RU" sz="5900" dirty="0">
              <a:latin typeface="Times New Roman" pitchFamily="18" charset="0"/>
              <a:cs typeface="Times New Roman" pitchFamily="18" charset="0"/>
            </a:endParaRPr>
          </a:p>
        </p:txBody>
      </p:sp>
      <p:pic>
        <p:nvPicPr>
          <p:cNvPr id="23557" name="Picture 2" descr="\\gerakl\adult_home$\ers\Мои документы\Мои рисунки\экзамены\f9.jpg"/>
          <p:cNvPicPr>
            <a:picLocks noChangeAspect="1" noChangeArrowheads="1"/>
          </p:cNvPicPr>
          <p:nvPr/>
        </p:nvPicPr>
        <p:blipFill>
          <a:blip r:embed="rId4"/>
          <a:srcRect/>
          <a:stretch>
            <a:fillRect/>
          </a:stretch>
        </p:blipFill>
        <p:spPr bwMode="auto">
          <a:xfrm>
            <a:off x="606161" y="3789040"/>
            <a:ext cx="2357438" cy="2667000"/>
          </a:xfrm>
          <a:prstGeom prst="rect">
            <a:avLst/>
          </a:prstGeom>
          <a:noFill/>
          <a:ln w="9525">
            <a:noFill/>
            <a:miter lim="800000"/>
            <a:headEnd/>
            <a:tailEnd/>
          </a:ln>
        </p:spPr>
      </p:pic>
      <p:sp>
        <p:nvSpPr>
          <p:cNvPr id="23558" name="Прямоугольник 8"/>
          <p:cNvSpPr>
            <a:spLocks noChangeArrowheads="1"/>
          </p:cNvSpPr>
          <p:nvPr/>
        </p:nvSpPr>
        <p:spPr bwMode="auto">
          <a:xfrm>
            <a:off x="3071558" y="4809331"/>
            <a:ext cx="2786063" cy="523875"/>
          </a:xfrm>
          <a:prstGeom prst="rect">
            <a:avLst/>
          </a:prstGeom>
          <a:noFill/>
          <a:ln w="9525">
            <a:noFill/>
            <a:miter lim="800000"/>
            <a:headEnd/>
            <a:tailEnd/>
          </a:ln>
        </p:spPr>
        <p:txBody>
          <a:bodyPr>
            <a:spAutoFit/>
          </a:bodyPr>
          <a:lstStyle/>
          <a:p>
            <a:r>
              <a:rPr lang="ru-RU" sz="2800" b="1" dirty="0">
                <a:latin typeface="Times New Roman" pitchFamily="18" charset="0"/>
                <a:cs typeface="Times New Roman" pitchFamily="18" charset="0"/>
              </a:rPr>
              <a:t>Мытье посуды</a:t>
            </a:r>
          </a:p>
        </p:txBody>
      </p:sp>
      <p:pic>
        <p:nvPicPr>
          <p:cNvPr id="23559" name="Picture 2" descr="\\gerakl\adult_home$\ers\Мои документы\Мои рисунки\экзамены\595154.jpg"/>
          <p:cNvPicPr>
            <a:picLocks noChangeAspect="1" noChangeArrowheads="1"/>
          </p:cNvPicPr>
          <p:nvPr/>
        </p:nvPicPr>
        <p:blipFill>
          <a:blip r:embed="rId5"/>
          <a:srcRect/>
          <a:stretch>
            <a:fillRect/>
          </a:stretch>
        </p:blipFill>
        <p:spPr bwMode="auto">
          <a:xfrm>
            <a:off x="5214937" y="1784351"/>
            <a:ext cx="1597025" cy="2214562"/>
          </a:xfrm>
          <a:prstGeom prst="rect">
            <a:avLst/>
          </a:prstGeom>
          <a:noFill/>
          <a:ln w="9525">
            <a:noFill/>
            <a:miter lim="800000"/>
            <a:headEnd/>
            <a:tailEnd/>
          </a:ln>
        </p:spPr>
      </p:pic>
      <p:sp>
        <p:nvSpPr>
          <p:cNvPr id="23560" name="Прямоугольник 13"/>
          <p:cNvSpPr>
            <a:spLocks noChangeArrowheads="1"/>
          </p:cNvSpPr>
          <p:nvPr/>
        </p:nvSpPr>
        <p:spPr bwMode="auto">
          <a:xfrm>
            <a:off x="6858000" y="2568576"/>
            <a:ext cx="2286000" cy="646112"/>
          </a:xfrm>
          <a:prstGeom prst="rect">
            <a:avLst/>
          </a:prstGeom>
          <a:noFill/>
          <a:ln w="9525">
            <a:noFill/>
            <a:miter lim="800000"/>
            <a:headEnd/>
            <a:tailEnd/>
          </a:ln>
        </p:spPr>
        <p:txBody>
          <a:bodyPr>
            <a:spAutoFit/>
          </a:bodyPr>
          <a:lstStyle/>
          <a:p>
            <a:r>
              <a:rPr lang="ru-RU" dirty="0"/>
              <a:t> Смотреть на горящую     свечу</a:t>
            </a:r>
          </a:p>
        </p:txBody>
      </p:sp>
      <p:pic>
        <p:nvPicPr>
          <p:cNvPr id="23561" name="Picture 2" descr="C:\Documents and Settings\Admin\Рабочий стол\экзамены\картинки\i.jpeg1.jpeg"/>
          <p:cNvPicPr>
            <a:picLocks noChangeAspect="1" noChangeArrowheads="1"/>
          </p:cNvPicPr>
          <p:nvPr/>
        </p:nvPicPr>
        <p:blipFill>
          <a:blip r:embed="rId6"/>
          <a:srcRect/>
          <a:stretch>
            <a:fillRect/>
          </a:stretch>
        </p:blipFill>
        <p:spPr bwMode="auto">
          <a:xfrm>
            <a:off x="3143249" y="3169915"/>
            <a:ext cx="1857375" cy="1238250"/>
          </a:xfrm>
          <a:prstGeom prst="rect">
            <a:avLst/>
          </a:prstGeom>
          <a:noFill/>
          <a:ln w="9525">
            <a:noFill/>
            <a:miter lim="800000"/>
            <a:headEnd/>
            <a:tailEnd/>
          </a:ln>
        </p:spPr>
      </p:pic>
      <p:pic>
        <p:nvPicPr>
          <p:cNvPr id="23562" name="Picture 3" descr="C:\Documents and Settings\Admin\Рабочий стол\экзамены\картинки\06-07-27-023.jpg"/>
          <p:cNvPicPr>
            <a:picLocks noChangeAspect="1" noChangeArrowheads="1"/>
          </p:cNvPicPr>
          <p:nvPr/>
        </p:nvPicPr>
        <p:blipFill>
          <a:blip r:embed="rId7"/>
          <a:srcRect/>
          <a:stretch>
            <a:fillRect/>
          </a:stretch>
        </p:blipFill>
        <p:spPr bwMode="auto">
          <a:xfrm>
            <a:off x="7429500" y="3683921"/>
            <a:ext cx="1520825" cy="1335087"/>
          </a:xfrm>
          <a:prstGeom prst="rect">
            <a:avLst/>
          </a:prstGeom>
          <a:noFill/>
          <a:ln w="9525">
            <a:noFill/>
            <a:miter lim="800000"/>
            <a:headEnd/>
            <a:tailEnd/>
          </a:ln>
        </p:spPr>
      </p:pic>
      <p:pic>
        <p:nvPicPr>
          <p:cNvPr id="23563" name="Picture 2" descr="\\gerakl\adult_home$\ers\Мои документы\Мои рисунки\спорт.jpg"/>
          <p:cNvPicPr>
            <a:picLocks noChangeAspect="1" noChangeArrowheads="1"/>
          </p:cNvPicPr>
          <p:nvPr/>
        </p:nvPicPr>
        <p:blipFill>
          <a:blip r:embed="rId8"/>
          <a:srcRect/>
          <a:stretch>
            <a:fillRect/>
          </a:stretch>
        </p:blipFill>
        <p:spPr bwMode="auto">
          <a:xfrm>
            <a:off x="5580112" y="4725144"/>
            <a:ext cx="1636713" cy="1430337"/>
          </a:xfrm>
          <a:prstGeom prst="rect">
            <a:avLst/>
          </a:prstGeom>
          <a:noFill/>
          <a:ln w="9525">
            <a:noFill/>
            <a:miter lim="800000"/>
            <a:headEnd/>
            <a:tailEnd/>
          </a:ln>
        </p:spPr>
      </p:pic>
    </p:spTree>
    <p:extLst>
      <p:ext uri="{BB962C8B-B14F-4D97-AF65-F5344CB8AC3E}">
        <p14:creationId xmlns:p14="http://schemas.microsoft.com/office/powerpoint/2010/main" val="10996055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Содержимое 2"/>
          <p:cNvSpPr>
            <a:spLocks noGrp="1"/>
          </p:cNvSpPr>
          <p:nvPr>
            <p:ph type="subTitle" idx="1"/>
          </p:nvPr>
        </p:nvSpPr>
        <p:spPr>
          <a:xfrm>
            <a:off x="683568" y="1988840"/>
            <a:ext cx="7854950" cy="1752600"/>
          </a:xfrm>
        </p:spPr>
        <p:txBody>
          <a:bodyPr>
            <a:normAutofit/>
          </a:bodyPr>
          <a:lstStyle/>
          <a:p>
            <a:pPr marR="0"/>
            <a:r>
              <a:rPr lang="ru-RU" dirty="0" smtClean="0">
                <a:solidFill>
                  <a:schemeClr val="tx1"/>
                </a:solidFill>
              </a:rPr>
              <a:t>Покричать то громко, то тихо</a:t>
            </a:r>
          </a:p>
          <a:p>
            <a:pPr marR="0"/>
            <a:r>
              <a:rPr lang="ru-RU" dirty="0" smtClean="0">
                <a:solidFill>
                  <a:schemeClr val="tx1"/>
                </a:solidFill>
              </a:rPr>
              <a:t>	Вдохнуть глубже до 10 раз</a:t>
            </a:r>
          </a:p>
          <a:p>
            <a:pPr marR="0"/>
            <a:r>
              <a:rPr lang="ru-RU" dirty="0" smtClean="0">
                <a:solidFill>
                  <a:schemeClr val="tx1"/>
                </a:solidFill>
              </a:rPr>
              <a:t>Скомкать газету и выбросить ее</a:t>
            </a:r>
          </a:p>
          <a:p>
            <a:pPr marR="0"/>
            <a:endParaRPr lang="ru-RU" dirty="0" smtClean="0"/>
          </a:p>
        </p:txBody>
      </p:sp>
    </p:spTree>
    <p:extLst>
      <p:ext uri="{BB962C8B-B14F-4D97-AF65-F5344CB8AC3E}">
        <p14:creationId xmlns:p14="http://schemas.microsoft.com/office/powerpoint/2010/main" val="965052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Содержимое 2"/>
          <p:cNvSpPr>
            <a:spLocks noGrp="1"/>
          </p:cNvSpPr>
          <p:nvPr>
            <p:ph type="subTitle" idx="1"/>
          </p:nvPr>
        </p:nvSpPr>
        <p:spPr>
          <a:xfrm>
            <a:off x="214282" y="357166"/>
            <a:ext cx="8572500" cy="1714500"/>
          </a:xfrm>
        </p:spPr>
        <p:txBody>
          <a:bodyPr>
            <a:normAutofit fontScale="92500" lnSpcReduction="20000"/>
          </a:bodyPr>
          <a:lstStyle/>
          <a:p>
            <a:pPr marR="0" algn="just"/>
            <a:r>
              <a:rPr lang="ru-RU" dirty="0" smtClean="0"/>
              <a:t>	</a:t>
            </a:r>
            <a:r>
              <a:rPr lang="ru-RU" dirty="0" smtClean="0">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Слово «экзамен» переводится с латинского как «испытание». И именно испытаниями, сложными, подчас драматичными, становятся выпускные экзамены для девятиклассников. </a:t>
            </a:r>
          </a:p>
        </p:txBody>
      </p:sp>
      <p:sp>
        <p:nvSpPr>
          <p:cNvPr id="10" name="Содержимое 2"/>
          <p:cNvSpPr txBox="1">
            <a:spLocks/>
          </p:cNvSpPr>
          <p:nvPr/>
        </p:nvSpPr>
        <p:spPr>
          <a:xfrm>
            <a:off x="214282" y="2285992"/>
            <a:ext cx="8715436" cy="2786082"/>
          </a:xfrm>
          <a:prstGeom prst="rect">
            <a:avLst/>
          </a:prstGeom>
        </p:spPr>
        <p:txBody>
          <a:bodyPr lIns="0" rIns="18288">
            <a:normAutofit/>
          </a:bodyPr>
          <a:lstStyle/>
          <a:p>
            <a:pPr algn="just">
              <a:lnSpc>
                <a:spcPct val="90000"/>
              </a:lnSpc>
              <a:spcBef>
                <a:spcPct val="20000"/>
              </a:spcBef>
              <a:buClr>
                <a:srgbClr val="A5AB81"/>
              </a:buClr>
              <a:buSzPct val="95000"/>
              <a:buFont typeface="Wingdings 2" pitchFamily="18" charset="2"/>
              <a:buNone/>
            </a:pPr>
            <a:r>
              <a:rPr lang="ru-RU" sz="2400" dirty="0">
                <a:latin typeface="Constantia" pitchFamily="18" charset="0"/>
              </a:rPr>
              <a:t>	Экзамен - самый ответственный период жизни каждого старшеклассника. Именно на экзамене подводиться итог учебной деятельности каждого учащегося. Чтобы успешно сдать экзамен, к нему необходимо хорошо подготовиться. Поэтому родителям важно создать в семье благоприятные условия.</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Заголовок 1"/>
          <p:cNvPicPr>
            <a:picLocks noGrp="1" noChangeArrowheads="1"/>
          </p:cNvPicPr>
          <p:nvPr>
            <p:ph type="ctrTitle"/>
          </p:nvPr>
        </p:nvPicPr>
        <p:blipFill>
          <a:blip r:embed="rId2"/>
          <a:srcRect/>
          <a:stretch>
            <a:fillRect/>
          </a:stretch>
        </p:blipFill>
        <p:spPr>
          <a:xfrm>
            <a:off x="827584" y="116632"/>
            <a:ext cx="7862888" cy="1035050"/>
          </a:xfrm>
        </p:spPr>
      </p:pic>
      <p:sp>
        <p:nvSpPr>
          <p:cNvPr id="25602" name="Содержимое 2"/>
          <p:cNvSpPr>
            <a:spLocks noGrp="1"/>
          </p:cNvSpPr>
          <p:nvPr>
            <p:ph type="subTitle" idx="1"/>
          </p:nvPr>
        </p:nvSpPr>
        <p:spPr>
          <a:xfrm>
            <a:off x="642938" y="1268760"/>
            <a:ext cx="7854950" cy="1752600"/>
          </a:xfrm>
        </p:spPr>
        <p:txBody>
          <a:bodyPr/>
          <a:lstStyle/>
          <a:p>
            <a:pPr marR="0"/>
            <a:r>
              <a:rPr lang="ru-RU" dirty="0" smtClean="0">
                <a:solidFill>
                  <a:schemeClr val="tx1"/>
                </a:solidFill>
              </a:rPr>
              <a:t>Обеспечьте ребенку полноценный отдых, он должен отдохнуть и как следует выспаться.</a:t>
            </a:r>
          </a:p>
        </p:txBody>
      </p:sp>
      <p:pic>
        <p:nvPicPr>
          <p:cNvPr id="25603" name="Picture 2" descr="\\gerakl\adult_home$\ers\Мои документы\Мои рисунки\экзамены\9396907.jpg"/>
          <p:cNvPicPr>
            <a:picLocks noChangeAspect="1" noChangeArrowheads="1"/>
          </p:cNvPicPr>
          <p:nvPr/>
        </p:nvPicPr>
        <p:blipFill>
          <a:blip r:embed="rId3"/>
          <a:srcRect/>
          <a:stretch>
            <a:fillRect/>
          </a:stretch>
        </p:blipFill>
        <p:spPr bwMode="auto">
          <a:xfrm>
            <a:off x="4643438" y="3214688"/>
            <a:ext cx="3643312" cy="3143250"/>
          </a:xfrm>
          <a:prstGeom prst="rect">
            <a:avLst/>
          </a:prstGeom>
          <a:noFill/>
          <a:ln w="9525">
            <a:noFill/>
            <a:miter lim="800000"/>
            <a:headEnd/>
            <a:tailEnd/>
          </a:ln>
        </p:spPr>
      </p:pic>
      <p:pic>
        <p:nvPicPr>
          <p:cNvPr id="25604" name="Picture 3" descr="\\gerakl\adult_home$\ers\Мои документы\Мои рисунки\экзамены\74eb9edce39bca02e70cf0c50f671fda_big.jpg"/>
          <p:cNvPicPr>
            <a:picLocks noChangeAspect="1" noChangeArrowheads="1"/>
          </p:cNvPicPr>
          <p:nvPr/>
        </p:nvPicPr>
        <p:blipFill>
          <a:blip r:embed="rId4"/>
          <a:srcRect/>
          <a:stretch>
            <a:fillRect/>
          </a:stretch>
        </p:blipFill>
        <p:spPr bwMode="auto">
          <a:xfrm>
            <a:off x="642938" y="3214688"/>
            <a:ext cx="3643312" cy="3143250"/>
          </a:xfrm>
          <a:prstGeom prst="rect">
            <a:avLst/>
          </a:prstGeom>
          <a:noFill/>
          <a:ln w="9525">
            <a:noFill/>
            <a:miter lim="800000"/>
            <a:headEnd/>
            <a:tailEnd/>
          </a:ln>
        </p:spPr>
      </p:pic>
    </p:spTree>
    <p:extLst>
      <p:ext uri="{BB962C8B-B14F-4D97-AF65-F5344CB8AC3E}">
        <p14:creationId xmlns:p14="http://schemas.microsoft.com/office/powerpoint/2010/main" val="3283859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Заголовок 3"/>
          <p:cNvPicPr>
            <a:picLocks noGrp="1" noChangeArrowheads="1"/>
          </p:cNvPicPr>
          <p:nvPr>
            <p:ph type="ctrTitle"/>
          </p:nvPr>
        </p:nvPicPr>
        <p:blipFill>
          <a:blip r:embed="rId2"/>
          <a:srcRect/>
          <a:stretch>
            <a:fillRect/>
          </a:stretch>
        </p:blipFill>
        <p:spPr>
          <a:xfrm>
            <a:off x="323528" y="548680"/>
            <a:ext cx="8655050" cy="1895475"/>
          </a:xfrm>
        </p:spPr>
      </p:pic>
      <p:pic>
        <p:nvPicPr>
          <p:cNvPr id="26626" name="Picture 2" descr="C:\Documents and Settings\Admin\Рабочий стол\экзамены\картинки\img4542lowuh0.jpg"/>
          <p:cNvPicPr>
            <a:picLocks noChangeAspect="1" noChangeArrowheads="1"/>
          </p:cNvPicPr>
          <p:nvPr/>
        </p:nvPicPr>
        <p:blipFill>
          <a:blip r:embed="rId3"/>
          <a:srcRect/>
          <a:stretch>
            <a:fillRect/>
          </a:stretch>
        </p:blipFill>
        <p:spPr bwMode="auto">
          <a:xfrm>
            <a:off x="1691680" y="2564904"/>
            <a:ext cx="3168352" cy="2381932"/>
          </a:xfrm>
          <a:prstGeom prst="rect">
            <a:avLst/>
          </a:prstGeom>
          <a:noFill/>
          <a:ln w="9525">
            <a:noFill/>
            <a:miter lim="800000"/>
            <a:headEnd/>
            <a:tailEnd/>
          </a:ln>
        </p:spPr>
      </p:pic>
    </p:spTree>
    <p:extLst>
      <p:ext uri="{BB962C8B-B14F-4D97-AF65-F5344CB8AC3E}">
        <p14:creationId xmlns:p14="http://schemas.microsoft.com/office/powerpoint/2010/main" val="19177935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14290"/>
            <a:ext cx="8352928" cy="76944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indent="190500" algn="ctr">
              <a:spcAft>
                <a:spcPts val="0"/>
              </a:spcAft>
            </a:pPr>
            <a:r>
              <a:rPr lang="ru-RU" sz="4400" b="1" dirty="0">
                <a:ln w="11430"/>
                <a:solidFill>
                  <a:srgbClr val="993300"/>
                </a:solidFill>
                <a:effectLst>
                  <a:outerShdw blurRad="50800" dist="39000" dir="5460000" algn="tl">
                    <a:srgbClr val="000000">
                      <a:alpha val="38000"/>
                    </a:srgbClr>
                  </a:outerShdw>
                </a:effectLst>
                <a:latin typeface="Times New Roman"/>
                <a:ea typeface="Calibri"/>
              </a:rPr>
              <a:t>Советы </a:t>
            </a:r>
            <a:r>
              <a:rPr lang="ru-RU" sz="4400" b="1" dirty="0" smtClean="0">
                <a:ln w="11430"/>
                <a:solidFill>
                  <a:srgbClr val="993300"/>
                </a:solidFill>
                <a:effectLst>
                  <a:outerShdw blurRad="50800" dist="39000" dir="5460000" algn="tl">
                    <a:srgbClr val="000000">
                      <a:alpha val="38000"/>
                    </a:srgbClr>
                  </a:outerShdw>
                </a:effectLst>
                <a:latin typeface="Times New Roman"/>
                <a:ea typeface="Calibri"/>
              </a:rPr>
              <a:t>психолога родителям</a:t>
            </a:r>
            <a:endParaRPr lang="ru-RU" sz="4400" b="1" dirty="0">
              <a:ln w="11430"/>
              <a:solidFill>
                <a:srgbClr val="993300"/>
              </a:solidFill>
              <a:effectLst>
                <a:outerShdw blurRad="50800" dist="39000" dir="5460000" algn="tl">
                  <a:srgbClr val="000000">
                    <a:alpha val="38000"/>
                  </a:srgbClr>
                </a:outerShdw>
              </a:effectLst>
              <a:latin typeface="Times New Roman"/>
              <a:ea typeface="Times New Roman"/>
            </a:endParaRPr>
          </a:p>
        </p:txBody>
      </p:sp>
      <p:sp>
        <p:nvSpPr>
          <p:cNvPr id="3" name="Прямоугольник 2"/>
          <p:cNvSpPr/>
          <p:nvPr/>
        </p:nvSpPr>
        <p:spPr>
          <a:xfrm>
            <a:off x="202232" y="956921"/>
            <a:ext cx="8549049" cy="4247317"/>
          </a:xfrm>
          <a:prstGeom prst="rect">
            <a:avLst/>
          </a:prstGeom>
        </p:spPr>
        <p:txBody>
          <a:bodyPr wrap="square">
            <a:spAutoFit/>
          </a:bodyPr>
          <a:lstStyle/>
          <a:p>
            <a:pPr marL="342900" lvl="0" indent="-342900" algn="just">
              <a:spcAft>
                <a:spcPts val="0"/>
              </a:spcAft>
              <a:buFont typeface="Wingdings"/>
              <a:buChar char=""/>
              <a:tabLst>
                <a:tab pos="540385" algn="l"/>
              </a:tabLst>
            </a:pPr>
            <a:r>
              <a:rPr lang="ru-RU" b="1" dirty="0">
                <a:solidFill>
                  <a:srgbClr val="993300"/>
                </a:solidFill>
                <a:latin typeface="Times New Roman"/>
                <a:ea typeface="Calibri"/>
              </a:rPr>
              <a:t>Не тревожьтесь о количестве баллов, которые  ребенок получит на экзамене, и не критикуйте ребенка после экзамена. </a:t>
            </a:r>
            <a:endParaRPr lang="ru-RU" b="1" dirty="0">
              <a:solidFill>
                <a:srgbClr val="993300"/>
              </a:solidFill>
              <a:latin typeface="Times New Roman"/>
              <a:ea typeface="Times New Roman"/>
            </a:endParaRPr>
          </a:p>
          <a:p>
            <a:pPr marL="342900" lvl="0" indent="-342900" algn="just">
              <a:spcAft>
                <a:spcPts val="0"/>
              </a:spcAft>
              <a:buFont typeface="Wingdings"/>
              <a:buChar char=""/>
              <a:tabLst>
                <a:tab pos="540385" algn="l"/>
              </a:tabLst>
            </a:pPr>
            <a:r>
              <a:rPr lang="ru-RU" b="1" dirty="0" smtClean="0">
                <a:solidFill>
                  <a:srgbClr val="993300"/>
                </a:solidFill>
                <a:latin typeface="Times New Roman"/>
                <a:ea typeface="Calibri"/>
              </a:rPr>
              <a:t>Не </a:t>
            </a:r>
            <a:r>
              <a:rPr lang="ru-RU" b="1" dirty="0">
                <a:solidFill>
                  <a:srgbClr val="993300"/>
                </a:solidFill>
                <a:latin typeface="Times New Roman"/>
                <a:ea typeface="Calibri"/>
              </a:rPr>
              <a:t>повышайте тревожность ребенка накануне экзаменов – это может отрицательно сказаться на результате тестирования. </a:t>
            </a:r>
            <a:endParaRPr lang="ru-RU" b="1" dirty="0" smtClean="0">
              <a:solidFill>
                <a:srgbClr val="993300"/>
              </a:solidFill>
              <a:latin typeface="Times New Roman"/>
              <a:ea typeface="Calibri"/>
            </a:endParaRPr>
          </a:p>
          <a:p>
            <a:pPr marL="342900" lvl="0" indent="-342900" algn="just">
              <a:spcAft>
                <a:spcPts val="0"/>
              </a:spcAft>
              <a:buFont typeface="Wingdings"/>
              <a:buChar char=""/>
              <a:tabLst>
                <a:tab pos="540385" algn="l"/>
              </a:tabLst>
            </a:pPr>
            <a:r>
              <a:rPr lang="ru-RU" b="1" dirty="0" smtClean="0">
                <a:solidFill>
                  <a:srgbClr val="993300"/>
                </a:solidFill>
                <a:latin typeface="Times New Roman"/>
                <a:ea typeface="Calibri"/>
              </a:rPr>
              <a:t>Подбадривайте </a:t>
            </a:r>
            <a:r>
              <a:rPr lang="ru-RU" b="1" dirty="0">
                <a:solidFill>
                  <a:srgbClr val="993300"/>
                </a:solidFill>
                <a:latin typeface="Times New Roman"/>
                <a:ea typeface="Calibri"/>
              </a:rPr>
              <a:t>детей, хвалите их за то, что они делают хорошо.</a:t>
            </a:r>
            <a:endParaRPr lang="ru-RU" b="1" dirty="0">
              <a:solidFill>
                <a:srgbClr val="993300"/>
              </a:solidFill>
              <a:latin typeface="Times New Roman"/>
              <a:ea typeface="Times New Roman"/>
            </a:endParaRPr>
          </a:p>
          <a:p>
            <a:pPr marL="342900" lvl="0" indent="-342900" algn="just">
              <a:spcAft>
                <a:spcPts val="0"/>
              </a:spcAft>
              <a:buFont typeface="Wingdings"/>
              <a:buChar char=""/>
              <a:tabLst>
                <a:tab pos="540385" algn="l"/>
              </a:tabLst>
            </a:pPr>
            <a:r>
              <a:rPr lang="ru-RU" b="1" dirty="0" smtClean="0">
                <a:solidFill>
                  <a:srgbClr val="993300"/>
                </a:solidFill>
                <a:latin typeface="Times New Roman"/>
                <a:ea typeface="Calibri"/>
              </a:rPr>
              <a:t>Наблюдайте </a:t>
            </a:r>
            <a:r>
              <a:rPr lang="ru-RU" b="1" dirty="0">
                <a:solidFill>
                  <a:srgbClr val="993300"/>
                </a:solidFill>
                <a:latin typeface="Times New Roman"/>
                <a:ea typeface="Calibri"/>
              </a:rPr>
              <a:t>за самочувствием </a:t>
            </a:r>
            <a:r>
              <a:rPr lang="ru-RU" b="1" dirty="0" smtClean="0">
                <a:solidFill>
                  <a:srgbClr val="993300"/>
                </a:solidFill>
                <a:latin typeface="Times New Roman"/>
                <a:ea typeface="Calibri"/>
              </a:rPr>
              <a:t>ребенка. </a:t>
            </a:r>
            <a:endParaRPr lang="ru-RU" b="1" dirty="0">
              <a:solidFill>
                <a:srgbClr val="993300"/>
              </a:solidFill>
              <a:latin typeface="Times New Roman"/>
              <a:ea typeface="Times New Roman"/>
            </a:endParaRPr>
          </a:p>
          <a:p>
            <a:pPr marL="342900" lvl="0" indent="-342900" algn="just">
              <a:spcAft>
                <a:spcPts val="0"/>
              </a:spcAft>
              <a:buFont typeface="Wingdings"/>
              <a:buChar char=""/>
              <a:tabLst>
                <a:tab pos="540385" algn="l"/>
              </a:tabLst>
            </a:pPr>
            <a:r>
              <a:rPr lang="ru-RU" b="1" dirty="0">
                <a:solidFill>
                  <a:srgbClr val="993300"/>
                </a:solidFill>
                <a:latin typeface="Times New Roman"/>
                <a:ea typeface="Calibri"/>
              </a:rPr>
              <a:t>Контролируйте режим подготовки ребенка, не допускайте </a:t>
            </a:r>
            <a:r>
              <a:rPr lang="ru-RU" b="1" dirty="0" smtClean="0">
                <a:solidFill>
                  <a:srgbClr val="993300"/>
                </a:solidFill>
                <a:latin typeface="Times New Roman"/>
                <a:ea typeface="Calibri"/>
              </a:rPr>
              <a:t>перегрузок. </a:t>
            </a:r>
            <a:endParaRPr lang="ru-RU" b="1" dirty="0">
              <a:solidFill>
                <a:srgbClr val="993300"/>
              </a:solidFill>
              <a:latin typeface="Times New Roman"/>
              <a:ea typeface="Times New Roman"/>
            </a:endParaRPr>
          </a:p>
          <a:p>
            <a:pPr marL="342900" lvl="0" indent="-342900" algn="just">
              <a:spcAft>
                <a:spcPts val="0"/>
              </a:spcAft>
              <a:buFont typeface="Wingdings"/>
              <a:buChar char=""/>
              <a:tabLst>
                <a:tab pos="540385" algn="l"/>
              </a:tabLst>
            </a:pPr>
            <a:r>
              <a:rPr lang="ru-RU" b="1" dirty="0">
                <a:solidFill>
                  <a:srgbClr val="993300"/>
                </a:solidFill>
                <a:latin typeface="Times New Roman"/>
                <a:ea typeface="Calibri"/>
              </a:rPr>
              <a:t>Обеспечьте дома  удобное место для занятий, проследите, чтобы никто из домашних не мешал. </a:t>
            </a:r>
            <a:endParaRPr lang="ru-RU" b="1" dirty="0">
              <a:solidFill>
                <a:srgbClr val="993300"/>
              </a:solidFill>
              <a:latin typeface="Times New Roman"/>
              <a:ea typeface="Times New Roman"/>
            </a:endParaRPr>
          </a:p>
          <a:p>
            <a:pPr marL="342900" lvl="0" indent="-342900" algn="just">
              <a:spcAft>
                <a:spcPts val="0"/>
              </a:spcAft>
              <a:buFont typeface="Wingdings"/>
              <a:buChar char=""/>
              <a:tabLst>
                <a:tab pos="540385" algn="l"/>
              </a:tabLst>
            </a:pPr>
            <a:r>
              <a:rPr lang="ru-RU" b="1" dirty="0">
                <a:solidFill>
                  <a:srgbClr val="993300"/>
                </a:solidFill>
                <a:latin typeface="Times New Roman"/>
                <a:ea typeface="Calibri"/>
              </a:rPr>
              <a:t>Обратите внимание на питание </a:t>
            </a:r>
            <a:r>
              <a:rPr lang="ru-RU" b="1" dirty="0" smtClean="0">
                <a:solidFill>
                  <a:srgbClr val="993300"/>
                </a:solidFill>
                <a:latin typeface="Times New Roman"/>
                <a:ea typeface="Calibri"/>
              </a:rPr>
              <a:t>ребенка.</a:t>
            </a:r>
          </a:p>
          <a:p>
            <a:pPr marL="342900" lvl="0" indent="-342900" algn="just">
              <a:spcAft>
                <a:spcPts val="0"/>
              </a:spcAft>
              <a:buFont typeface="Wingdings"/>
              <a:buChar char=""/>
              <a:tabLst>
                <a:tab pos="540385" algn="l"/>
              </a:tabLst>
            </a:pPr>
            <a:r>
              <a:rPr lang="ru-RU" b="1" dirty="0" smtClean="0">
                <a:solidFill>
                  <a:srgbClr val="993300"/>
                </a:solidFill>
                <a:latin typeface="Times New Roman"/>
                <a:ea typeface="Calibri"/>
              </a:rPr>
              <a:t>Помогите </a:t>
            </a:r>
            <a:r>
              <a:rPr lang="ru-RU" b="1" dirty="0">
                <a:solidFill>
                  <a:srgbClr val="993300"/>
                </a:solidFill>
                <a:latin typeface="Times New Roman"/>
                <a:ea typeface="Calibri"/>
              </a:rPr>
              <a:t>детям распределить темы подготовки по дням. </a:t>
            </a:r>
            <a:endParaRPr lang="ru-RU" b="1" dirty="0">
              <a:solidFill>
                <a:srgbClr val="993300"/>
              </a:solidFill>
              <a:latin typeface="Times New Roman"/>
              <a:ea typeface="Times New Roman"/>
            </a:endParaRPr>
          </a:p>
          <a:p>
            <a:pPr marL="342900" lvl="0" indent="-342900" algn="just">
              <a:spcAft>
                <a:spcPts val="0"/>
              </a:spcAft>
              <a:buFont typeface="Wingdings"/>
              <a:buChar char=""/>
              <a:tabLst>
                <a:tab pos="540385" algn="l"/>
              </a:tabLst>
            </a:pPr>
            <a:r>
              <a:rPr lang="ru-RU" b="1" dirty="0">
                <a:solidFill>
                  <a:srgbClr val="993300"/>
                </a:solidFill>
                <a:latin typeface="Times New Roman"/>
                <a:ea typeface="Calibri"/>
              </a:rPr>
              <a:t>Ознакомьте ребенка с методикой подготовки к экзаменам. </a:t>
            </a:r>
            <a:r>
              <a:rPr lang="ru-RU" b="1" dirty="0" smtClean="0">
                <a:solidFill>
                  <a:srgbClr val="993300"/>
                </a:solidFill>
                <a:latin typeface="Times New Roman"/>
                <a:ea typeface="Calibri"/>
              </a:rPr>
              <a:t>Ребенок </a:t>
            </a:r>
            <a:r>
              <a:rPr lang="ru-RU" b="1" dirty="0">
                <a:solidFill>
                  <a:srgbClr val="993300"/>
                </a:solidFill>
                <a:latin typeface="Times New Roman"/>
                <a:ea typeface="Calibri"/>
              </a:rPr>
              <a:t>должен отдохнуть и как следует выспаться. </a:t>
            </a:r>
            <a:endParaRPr lang="ru-RU" b="1" dirty="0">
              <a:solidFill>
                <a:srgbClr val="993300"/>
              </a:solidFill>
              <a:latin typeface="Times New Roman"/>
              <a:ea typeface="Times New Roman"/>
            </a:endParaRPr>
          </a:p>
          <a:p>
            <a:pPr marL="342900" lvl="0" indent="-342900" algn="just">
              <a:spcAft>
                <a:spcPts val="0"/>
              </a:spcAft>
              <a:buFont typeface="Wingdings"/>
              <a:buChar char=""/>
              <a:tabLst>
                <a:tab pos="540385" algn="l"/>
              </a:tabLst>
            </a:pPr>
            <a:r>
              <a:rPr lang="ru-RU" b="1" dirty="0" smtClean="0">
                <a:solidFill>
                  <a:srgbClr val="993300"/>
                </a:solidFill>
                <a:latin typeface="Times New Roman"/>
                <a:ea typeface="Calibri"/>
              </a:rPr>
              <a:t>И  </a:t>
            </a:r>
            <a:r>
              <a:rPr lang="ru-RU" b="1" dirty="0">
                <a:solidFill>
                  <a:srgbClr val="993300"/>
                </a:solidFill>
                <a:latin typeface="Times New Roman"/>
                <a:ea typeface="Calibri"/>
              </a:rPr>
              <a:t>помните: самое главное - это снизить напряжение и тревожность ребенка и обеспечить подходящие условия для занятий.</a:t>
            </a:r>
            <a:endParaRPr lang="ru-RU" b="1" dirty="0">
              <a:solidFill>
                <a:srgbClr val="993300"/>
              </a:solidFill>
              <a:effectLst/>
              <a:latin typeface="Times New Roman"/>
              <a:ea typeface="Times New Roman"/>
            </a:endParaRPr>
          </a:p>
        </p:txBody>
      </p:sp>
    </p:spTree>
    <p:extLst>
      <p:ext uri="{BB962C8B-B14F-4D97-AF65-F5344CB8AC3E}">
        <p14:creationId xmlns:p14="http://schemas.microsoft.com/office/powerpoint/2010/main" val="423319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2123728" y="1844824"/>
            <a:ext cx="6492240" cy="40650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ru-RU" sz="2400" b="1" dirty="0" smtClean="0">
                <a:latin typeface="+mj-lt"/>
              </a:rPr>
              <a:t>Электронный адрес:</a:t>
            </a:r>
          </a:p>
          <a:p>
            <a:pPr marL="0" indent="0">
              <a:buNone/>
            </a:pPr>
            <a:r>
              <a:rPr lang="ru-RU" sz="2400" dirty="0" smtClean="0">
                <a:solidFill>
                  <a:schemeClr val="bg2">
                    <a:lumMod val="25000"/>
                  </a:schemeClr>
                </a:solidFill>
                <a:latin typeface="+mj-lt"/>
              </a:rPr>
              <a:t>	</a:t>
            </a:r>
            <a:r>
              <a:rPr lang="en-US" sz="2400" dirty="0" smtClean="0">
                <a:solidFill>
                  <a:schemeClr val="bg2">
                    <a:lumMod val="25000"/>
                  </a:schemeClr>
                </a:solidFill>
                <a:latin typeface="+mj-lt"/>
              </a:rPr>
              <a:t>elena.kopteva.78@mail.ru</a:t>
            </a:r>
            <a:r>
              <a:rPr lang="ru-RU" sz="2400" dirty="0" smtClean="0">
                <a:solidFill>
                  <a:schemeClr val="bg2">
                    <a:lumMod val="25000"/>
                  </a:schemeClr>
                </a:solidFill>
                <a:latin typeface="+mj-lt"/>
              </a:rPr>
              <a:t>  </a:t>
            </a:r>
            <a:endParaRPr lang="ru-RU" sz="2400" dirty="0" smtClean="0">
              <a:solidFill>
                <a:schemeClr val="bg2">
                  <a:lumMod val="25000"/>
                </a:schemeClr>
              </a:solidFill>
              <a:latin typeface="+mj-lt"/>
            </a:endParaRPr>
          </a:p>
          <a:p>
            <a:endParaRPr lang="ru-RU" sz="2400" dirty="0" smtClean="0">
              <a:latin typeface="+mj-lt"/>
            </a:endParaRPr>
          </a:p>
          <a:p>
            <a:r>
              <a:rPr lang="ru-RU" sz="2400" b="1" dirty="0" smtClean="0">
                <a:latin typeface="+mj-lt"/>
              </a:rPr>
              <a:t>Контактный телефон:</a:t>
            </a:r>
          </a:p>
          <a:p>
            <a:pPr marL="0" indent="0">
              <a:buNone/>
            </a:pPr>
            <a:r>
              <a:rPr lang="ru-RU" sz="2400" b="1" dirty="0" smtClean="0">
                <a:latin typeface="+mj-lt"/>
              </a:rPr>
              <a:t>	</a:t>
            </a:r>
            <a:r>
              <a:rPr lang="ru-RU" sz="2400" b="1" dirty="0" smtClean="0">
                <a:latin typeface="+mj-lt"/>
              </a:rPr>
              <a:t>8-904-537-09-24, </a:t>
            </a:r>
          </a:p>
          <a:p>
            <a:pPr marL="0" indent="0">
              <a:buNone/>
            </a:pPr>
            <a:r>
              <a:rPr lang="ru-RU" sz="2400" b="1">
                <a:latin typeface="+mj-lt"/>
              </a:rPr>
              <a:t> </a:t>
            </a:r>
            <a:r>
              <a:rPr lang="ru-RU" sz="2400" b="1" smtClean="0">
                <a:latin typeface="+mj-lt"/>
              </a:rPr>
              <a:t>           раб.тел</a:t>
            </a:r>
            <a:r>
              <a:rPr lang="ru-RU" sz="2400" b="1" dirty="0" smtClean="0">
                <a:latin typeface="+mj-lt"/>
              </a:rPr>
              <a:t>.  </a:t>
            </a:r>
            <a:r>
              <a:rPr lang="ru-RU" sz="2400" b="1" dirty="0" smtClean="0">
                <a:latin typeface="+mj-lt"/>
              </a:rPr>
              <a:t>24-02-05 </a:t>
            </a:r>
            <a:endParaRPr lang="ru-RU" sz="2400" b="1" dirty="0" smtClean="0">
              <a:latin typeface="+mj-lt"/>
            </a:endParaRPr>
          </a:p>
          <a:p>
            <a:endParaRPr lang="ru-RU" sz="2400" dirty="0" smtClean="0">
              <a:latin typeface="+mj-lt"/>
            </a:endParaRPr>
          </a:p>
          <a:p>
            <a:pPr marL="0" indent="0">
              <a:buNone/>
            </a:pPr>
            <a:endParaRPr lang="ru-RU" dirty="0"/>
          </a:p>
        </p:txBody>
      </p:sp>
      <p:sp>
        <p:nvSpPr>
          <p:cNvPr id="3" name="Прямоугольник 2"/>
          <p:cNvSpPr/>
          <p:nvPr/>
        </p:nvSpPr>
        <p:spPr>
          <a:xfrm>
            <a:off x="1835696" y="836712"/>
            <a:ext cx="5806398" cy="458587"/>
          </a:xfrm>
          <a:prstGeom prst="rect">
            <a:avLst/>
          </a:prstGeom>
        </p:spPr>
        <p:txBody>
          <a:bodyPr wrap="none">
            <a:spAutoFit/>
          </a:bodyPr>
          <a:lstStyle/>
          <a:p>
            <a:pPr lvl="0">
              <a:lnSpc>
                <a:spcPct val="85000"/>
              </a:lnSpc>
              <a:spcBef>
                <a:spcPct val="0"/>
              </a:spcBef>
            </a:pPr>
            <a:r>
              <a:rPr lang="ru-RU" sz="2800" b="1" spc="-50" dirty="0" err="1" smtClean="0">
                <a:latin typeface="+mj-lt"/>
              </a:rPr>
              <a:t>Копева</a:t>
            </a:r>
            <a:r>
              <a:rPr lang="en-US" sz="2800" b="1" spc="-50" dirty="0" smtClean="0">
                <a:latin typeface="+mj-lt"/>
              </a:rPr>
              <a:t> </a:t>
            </a:r>
            <a:r>
              <a:rPr lang="ru-RU" sz="2800" b="1" spc="-50" dirty="0" smtClean="0">
                <a:latin typeface="+mj-lt"/>
              </a:rPr>
              <a:t>Елена Владимировна</a:t>
            </a:r>
            <a:endParaRPr lang="ru-RU" sz="2800" b="1" spc="-50" dirty="0">
              <a:latin typeface="+mj-lt"/>
            </a:endParaRPr>
          </a:p>
        </p:txBody>
      </p:sp>
    </p:spTree>
    <p:extLst>
      <p:ext uri="{BB962C8B-B14F-4D97-AF65-F5344CB8AC3E}">
        <p14:creationId xmlns:p14="http://schemas.microsoft.com/office/powerpoint/2010/main" val="2300784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2492896"/>
            <a:ext cx="8229600" cy="1143000"/>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1003925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620688"/>
            <a:ext cx="7920880" cy="4556119"/>
          </a:xfrm>
          <a:prstGeom prst="rect">
            <a:avLst/>
          </a:prstGeom>
        </p:spPr>
        <p:txBody>
          <a:bodyPr wrap="square">
            <a:spAutoFit/>
          </a:bodyPr>
          <a:lstStyle/>
          <a:p>
            <a:pPr indent="228600" algn="ctr">
              <a:lnSpc>
                <a:spcPct val="115000"/>
              </a:lnSpc>
              <a:spcAft>
                <a:spcPts val="1000"/>
              </a:spcAft>
            </a:pPr>
            <a:r>
              <a:rPr lang="ru-RU" dirty="0"/>
              <a:t>Анкета «Самооценка психологической готовности к ЕГЭ» (модификация методики М. Ю. Чибисовой);</a:t>
            </a:r>
          </a:p>
          <a:p>
            <a:pPr indent="228600" algn="just">
              <a:lnSpc>
                <a:spcPct val="115000"/>
              </a:lnSpc>
              <a:spcAft>
                <a:spcPts val="1000"/>
              </a:spcAft>
            </a:pPr>
            <a:r>
              <a:rPr lang="ru-RU" dirty="0" smtClean="0">
                <a:latin typeface="Times New Roman"/>
                <a:ea typeface="Times New Roman"/>
                <a:cs typeface="Times New Roman"/>
              </a:rPr>
              <a:t>Для </a:t>
            </a:r>
            <a:r>
              <a:rPr lang="ru-RU" dirty="0">
                <a:latin typeface="Times New Roman"/>
                <a:ea typeface="Times New Roman"/>
                <a:cs typeface="Times New Roman"/>
              </a:rPr>
              <a:t>определения уровня психолого-педагогической готовности обучающихся </a:t>
            </a:r>
            <a:r>
              <a:rPr lang="ru-RU" dirty="0" smtClean="0">
                <a:latin typeface="Times New Roman"/>
                <a:ea typeface="Times New Roman"/>
                <a:cs typeface="Times New Roman"/>
              </a:rPr>
              <a:t>9-х </a:t>
            </a:r>
            <a:r>
              <a:rPr lang="ru-RU" dirty="0">
                <a:latin typeface="Times New Roman"/>
                <a:ea typeface="Times New Roman"/>
                <a:cs typeface="Times New Roman"/>
              </a:rPr>
              <a:t>классов были определены следующие </a:t>
            </a:r>
            <a:r>
              <a:rPr lang="ru-RU" b="1" dirty="0">
                <a:latin typeface="Times New Roman"/>
                <a:ea typeface="Times New Roman"/>
                <a:cs typeface="Times New Roman"/>
              </a:rPr>
              <a:t>показатели:</a:t>
            </a:r>
            <a:endParaRPr lang="ru-RU" sz="1600" dirty="0">
              <a:latin typeface="Calibri"/>
              <a:ea typeface="Calibri"/>
              <a:cs typeface="Times New Roman"/>
            </a:endParaRPr>
          </a:p>
          <a:p>
            <a:pPr indent="228600" algn="just">
              <a:lnSpc>
                <a:spcPct val="115000"/>
              </a:lnSpc>
              <a:spcAft>
                <a:spcPts val="1000"/>
              </a:spcAft>
            </a:pPr>
            <a:r>
              <a:rPr lang="ru-RU" dirty="0">
                <a:latin typeface="Times New Roman"/>
                <a:ea typeface="Times New Roman"/>
                <a:cs typeface="Times New Roman"/>
              </a:rPr>
              <a:t>      Психологическое состояние;</a:t>
            </a:r>
            <a:endParaRPr lang="ru-RU" sz="1600" dirty="0">
              <a:latin typeface="Calibri"/>
              <a:ea typeface="Calibri"/>
              <a:cs typeface="Times New Roman"/>
            </a:endParaRPr>
          </a:p>
          <a:p>
            <a:pPr indent="228600" algn="just">
              <a:lnSpc>
                <a:spcPct val="115000"/>
              </a:lnSpc>
              <a:spcAft>
                <a:spcPts val="1000"/>
              </a:spcAft>
            </a:pPr>
            <a:r>
              <a:rPr lang="ru-RU" dirty="0">
                <a:latin typeface="Times New Roman"/>
                <a:ea typeface="Times New Roman"/>
                <a:cs typeface="Times New Roman"/>
              </a:rPr>
              <a:t>      Наличие собственной индивидуальной стратегии деятельности во время экзамена;</a:t>
            </a:r>
            <a:endParaRPr lang="ru-RU" sz="1600" dirty="0">
              <a:latin typeface="Calibri"/>
              <a:ea typeface="Calibri"/>
              <a:cs typeface="Times New Roman"/>
            </a:endParaRPr>
          </a:p>
          <a:p>
            <a:pPr indent="228600" algn="just">
              <a:lnSpc>
                <a:spcPct val="115000"/>
              </a:lnSpc>
              <a:spcAft>
                <a:spcPts val="1000"/>
              </a:spcAft>
            </a:pPr>
            <a:r>
              <a:rPr lang="ru-RU" dirty="0">
                <a:latin typeface="Times New Roman"/>
                <a:ea typeface="Times New Roman"/>
                <a:cs typeface="Times New Roman"/>
              </a:rPr>
              <a:t>      Знания процедуры проведения </a:t>
            </a:r>
            <a:r>
              <a:rPr lang="ru-RU" dirty="0" smtClean="0">
                <a:latin typeface="Times New Roman"/>
                <a:ea typeface="Times New Roman"/>
                <a:cs typeface="Times New Roman"/>
              </a:rPr>
              <a:t>ОГЭ;</a:t>
            </a:r>
            <a:endParaRPr lang="ru-RU" sz="1600" dirty="0">
              <a:latin typeface="Calibri"/>
              <a:ea typeface="Calibri"/>
              <a:cs typeface="Times New Roman"/>
            </a:endParaRPr>
          </a:p>
          <a:p>
            <a:pPr indent="228600" algn="just">
              <a:lnSpc>
                <a:spcPct val="115000"/>
              </a:lnSpc>
              <a:spcAft>
                <a:spcPts val="1000"/>
              </a:spcAft>
            </a:pPr>
            <a:r>
              <a:rPr lang="ru-RU" dirty="0">
                <a:latin typeface="Times New Roman"/>
                <a:ea typeface="Times New Roman"/>
                <a:cs typeface="Times New Roman"/>
              </a:rPr>
              <a:t>     </a:t>
            </a:r>
            <a:r>
              <a:rPr lang="ru-RU" dirty="0" smtClean="0">
                <a:latin typeface="Times New Roman"/>
                <a:ea typeface="Times New Roman"/>
                <a:cs typeface="Times New Roman"/>
              </a:rPr>
              <a:t>Анализ </a:t>
            </a:r>
            <a:r>
              <a:rPr lang="ru-RU" dirty="0">
                <a:latin typeface="Times New Roman"/>
                <a:ea typeface="Times New Roman"/>
                <a:cs typeface="Times New Roman"/>
              </a:rPr>
              <a:t>полученных в ходе исследования данных позволил определить категории </a:t>
            </a:r>
            <a:r>
              <a:rPr lang="ru-RU" dirty="0" smtClean="0">
                <a:latin typeface="Times New Roman"/>
                <a:ea typeface="Times New Roman"/>
                <a:cs typeface="Times New Roman"/>
              </a:rPr>
              <a:t>обучающихся </a:t>
            </a:r>
            <a:r>
              <a:rPr lang="ru-RU" dirty="0">
                <a:latin typeface="Times New Roman"/>
                <a:ea typeface="Times New Roman"/>
                <a:cs typeface="Times New Roman"/>
              </a:rPr>
              <a:t>с разными уровнями готовности к сдаче ОГЭ. С учетом всех параметров психолого-педагогической готовности обучающихся к сдаче ОГЭ </a:t>
            </a:r>
            <a:r>
              <a:rPr lang="ru-RU" dirty="0" smtClean="0">
                <a:latin typeface="Times New Roman"/>
                <a:ea typeface="Times New Roman"/>
                <a:cs typeface="Times New Roman"/>
              </a:rPr>
              <a:t> </a:t>
            </a:r>
            <a:r>
              <a:rPr lang="ru-RU" dirty="0">
                <a:latin typeface="Times New Roman"/>
                <a:ea typeface="Times New Roman"/>
                <a:cs typeface="Times New Roman"/>
              </a:rPr>
              <a:t>в </a:t>
            </a:r>
            <a:r>
              <a:rPr lang="ru-RU" dirty="0" smtClean="0">
                <a:latin typeface="Times New Roman"/>
                <a:ea typeface="Times New Roman"/>
                <a:cs typeface="Times New Roman"/>
              </a:rPr>
              <a:t>2023 </a:t>
            </a:r>
            <a:r>
              <a:rPr lang="ru-RU" dirty="0">
                <a:latin typeface="Times New Roman"/>
                <a:ea typeface="Times New Roman"/>
                <a:cs typeface="Times New Roman"/>
              </a:rPr>
              <a:t>году определены следующие группы выпускников:</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2165979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439336118"/>
              </p:ext>
            </p:extLst>
          </p:nvPr>
        </p:nvGraphicFramePr>
        <p:xfrm>
          <a:off x="1187624" y="548680"/>
          <a:ext cx="7344816" cy="4032449"/>
        </p:xfrm>
        <a:graphic>
          <a:graphicData uri="http://schemas.openxmlformats.org/drawingml/2006/table">
            <a:tbl>
              <a:tblPr firstRow="1" firstCol="1" bandRow="1">
                <a:tableStyleId>{93296810-A885-4BE3-A3E7-6D5BEEA58F35}</a:tableStyleId>
              </a:tblPr>
              <a:tblGrid>
                <a:gridCol w="1835835"/>
                <a:gridCol w="1836573"/>
                <a:gridCol w="1835835"/>
                <a:gridCol w="1836573"/>
              </a:tblGrid>
              <a:tr h="261014">
                <a:tc gridSpan="4">
                  <a:txBody>
                    <a:bodyPr/>
                    <a:lstStyle/>
                    <a:p>
                      <a:pPr algn="ctr">
                        <a:lnSpc>
                          <a:spcPct val="115000"/>
                        </a:lnSpc>
                        <a:spcAft>
                          <a:spcPts val="0"/>
                        </a:spcAft>
                      </a:pPr>
                      <a:r>
                        <a:rPr lang="ru-RU" sz="1200" dirty="0">
                          <a:effectLst/>
                        </a:rPr>
                        <a:t>Результаты анкеты "Самооценка психологической готовности к </a:t>
                      </a:r>
                      <a:r>
                        <a:rPr lang="ru-RU" sz="1200" dirty="0" smtClean="0">
                          <a:effectLst/>
                        </a:rPr>
                        <a:t>ОГЭ</a:t>
                      </a:r>
                      <a:r>
                        <a:rPr lang="ru-RU" sz="1200" dirty="0">
                          <a:effectLst/>
                        </a:rPr>
                        <a:t>"</a:t>
                      </a:r>
                      <a:endParaRPr lang="ru-RU" sz="1100" dirty="0">
                        <a:effectLst/>
                        <a:latin typeface="Calibri"/>
                        <a:ea typeface="Calibri"/>
                        <a:cs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1097333">
                <a:tc>
                  <a:txBody>
                    <a:bodyPr/>
                    <a:lstStyle/>
                    <a:p>
                      <a:pPr algn="just">
                        <a:lnSpc>
                          <a:spcPct val="115000"/>
                        </a:lnSpc>
                        <a:spcAft>
                          <a:spcPts val="0"/>
                        </a:spcAft>
                      </a:pPr>
                      <a:r>
                        <a:rPr lang="ru-RU" sz="1200" dirty="0">
                          <a:effectLst/>
                        </a:rPr>
                        <a:t> </a:t>
                      </a:r>
                      <a:endParaRPr lang="ru-RU" sz="1100" dirty="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dirty="0">
                          <a:effectLst/>
                        </a:rPr>
                        <a:t>Осведомленность и умелость в процедурных вопросах сдачи </a:t>
                      </a:r>
                      <a:r>
                        <a:rPr lang="ru-RU" sz="1200" dirty="0" smtClean="0">
                          <a:effectLst/>
                        </a:rPr>
                        <a:t>ОГЭ</a:t>
                      </a:r>
                      <a:endParaRPr lang="ru-RU" sz="1100" dirty="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Способность к самоорганизации и контролю</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Экзаменационная тревожность</a:t>
                      </a:r>
                      <a:endParaRPr lang="ru-RU" sz="1100">
                        <a:effectLst/>
                        <a:latin typeface="Calibri"/>
                        <a:ea typeface="Calibri"/>
                        <a:cs typeface="Times New Roman"/>
                      </a:endParaRPr>
                    </a:p>
                  </a:txBody>
                  <a:tcPr marL="68580" marR="68580" marT="0" marB="0" anchor="b"/>
                </a:tc>
              </a:tr>
              <a:tr h="401494">
                <a:tc>
                  <a:txBody>
                    <a:bodyPr/>
                    <a:lstStyle/>
                    <a:p>
                      <a:pPr algn="just">
                        <a:lnSpc>
                          <a:spcPct val="115000"/>
                        </a:lnSpc>
                        <a:spcAft>
                          <a:spcPts val="0"/>
                        </a:spcAft>
                      </a:pPr>
                      <a:r>
                        <a:rPr lang="ru-RU" sz="1200">
                          <a:effectLst/>
                        </a:rPr>
                        <a:t>Очень низкий</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dirty="0">
                          <a:effectLst/>
                        </a:rPr>
                        <a:t> </a:t>
                      </a:r>
                      <a:r>
                        <a:rPr lang="ru-RU" sz="1200" dirty="0" smtClean="0">
                          <a:effectLst/>
                        </a:rPr>
                        <a:t>0%</a:t>
                      </a:r>
                      <a:endParaRPr lang="ru-RU" sz="1100" dirty="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dirty="0">
                          <a:effectLst/>
                        </a:rPr>
                        <a:t> </a:t>
                      </a:r>
                      <a:r>
                        <a:rPr lang="ru-RU" sz="1200" dirty="0" smtClean="0">
                          <a:effectLst/>
                        </a:rPr>
                        <a:t>0%</a:t>
                      </a:r>
                      <a:endParaRPr lang="ru-RU" sz="1100" dirty="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6,1%</a:t>
                      </a:r>
                      <a:endParaRPr lang="ru-RU" sz="1100">
                        <a:effectLst/>
                        <a:latin typeface="Calibri"/>
                        <a:ea typeface="Calibri"/>
                        <a:cs typeface="Times New Roman"/>
                      </a:endParaRPr>
                    </a:p>
                  </a:txBody>
                  <a:tcPr marL="68580" marR="68580" marT="0" marB="0" anchor="b"/>
                </a:tc>
              </a:tr>
              <a:tr h="505024">
                <a:tc>
                  <a:txBody>
                    <a:bodyPr/>
                    <a:lstStyle/>
                    <a:p>
                      <a:pPr algn="just">
                        <a:lnSpc>
                          <a:spcPct val="115000"/>
                        </a:lnSpc>
                        <a:spcAft>
                          <a:spcPts val="0"/>
                        </a:spcAft>
                      </a:pPr>
                      <a:r>
                        <a:rPr lang="ru-RU" sz="1200" dirty="0">
                          <a:effectLst/>
                        </a:rPr>
                        <a:t>Низкий</a:t>
                      </a:r>
                      <a:endParaRPr lang="ru-RU" sz="1100" dirty="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dirty="0">
                          <a:effectLst/>
                        </a:rPr>
                        <a:t> </a:t>
                      </a:r>
                      <a:r>
                        <a:rPr lang="ru-RU" sz="1200" dirty="0" smtClean="0">
                          <a:effectLst/>
                        </a:rPr>
                        <a:t>0%</a:t>
                      </a:r>
                      <a:endParaRPr lang="ru-RU" sz="1100" dirty="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dirty="0">
                          <a:effectLst/>
                        </a:rPr>
                        <a:t> </a:t>
                      </a:r>
                      <a:r>
                        <a:rPr lang="ru-RU" sz="1200" dirty="0" smtClean="0">
                          <a:effectLst/>
                        </a:rPr>
                        <a:t>0%</a:t>
                      </a:r>
                      <a:endParaRPr lang="ru-RU" sz="1100" dirty="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31,3%</a:t>
                      </a:r>
                      <a:endParaRPr lang="ru-RU" sz="1100">
                        <a:effectLst/>
                        <a:latin typeface="Calibri"/>
                        <a:ea typeface="Calibri"/>
                        <a:cs typeface="Times New Roman"/>
                      </a:endParaRPr>
                    </a:p>
                  </a:txBody>
                  <a:tcPr marL="68580" marR="68580" marT="0" marB="0" anchor="b"/>
                </a:tc>
              </a:tr>
              <a:tr h="505024">
                <a:tc>
                  <a:txBody>
                    <a:bodyPr/>
                    <a:lstStyle/>
                    <a:p>
                      <a:pPr algn="just">
                        <a:lnSpc>
                          <a:spcPct val="115000"/>
                        </a:lnSpc>
                        <a:spcAft>
                          <a:spcPts val="0"/>
                        </a:spcAft>
                      </a:pPr>
                      <a:r>
                        <a:rPr lang="ru-RU" sz="1200">
                          <a:effectLst/>
                        </a:rPr>
                        <a:t>Средний</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12%</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25%</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31,3%</a:t>
                      </a:r>
                      <a:endParaRPr lang="ru-RU" sz="1100">
                        <a:effectLst/>
                        <a:latin typeface="Calibri"/>
                        <a:ea typeface="Calibri"/>
                        <a:cs typeface="Times New Roman"/>
                      </a:endParaRPr>
                    </a:p>
                  </a:txBody>
                  <a:tcPr marL="68580" marR="68580" marT="0" marB="0" anchor="b"/>
                </a:tc>
              </a:tr>
              <a:tr h="757536">
                <a:tc>
                  <a:txBody>
                    <a:bodyPr/>
                    <a:lstStyle/>
                    <a:p>
                      <a:pPr algn="just">
                        <a:lnSpc>
                          <a:spcPct val="115000"/>
                        </a:lnSpc>
                        <a:spcAft>
                          <a:spcPts val="0"/>
                        </a:spcAft>
                      </a:pPr>
                      <a:r>
                        <a:rPr lang="ru-RU" sz="1200" dirty="0">
                          <a:effectLst/>
                        </a:rPr>
                        <a:t>Выше среднего</a:t>
                      </a:r>
                      <a:endParaRPr lang="ru-RU" sz="1100" dirty="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44%</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37,5%</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31,3%</a:t>
                      </a:r>
                      <a:endParaRPr lang="ru-RU" sz="1100">
                        <a:effectLst/>
                        <a:latin typeface="Calibri"/>
                        <a:ea typeface="Calibri"/>
                        <a:cs typeface="Times New Roman"/>
                      </a:endParaRPr>
                    </a:p>
                  </a:txBody>
                  <a:tcPr marL="68580" marR="68580" marT="0" marB="0" anchor="b"/>
                </a:tc>
              </a:tr>
              <a:tr h="505024">
                <a:tc>
                  <a:txBody>
                    <a:bodyPr/>
                    <a:lstStyle/>
                    <a:p>
                      <a:pPr algn="just">
                        <a:lnSpc>
                          <a:spcPct val="115000"/>
                        </a:lnSpc>
                        <a:spcAft>
                          <a:spcPts val="0"/>
                        </a:spcAft>
                      </a:pPr>
                      <a:r>
                        <a:rPr lang="ru-RU" sz="1200">
                          <a:effectLst/>
                        </a:rPr>
                        <a:t>Высокий</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44%</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a:effectLst/>
                        </a:rPr>
                        <a:t>37,5%</a:t>
                      </a:r>
                      <a:endParaRPr lang="ru-RU" sz="1100">
                        <a:effectLst/>
                        <a:latin typeface="Calibri"/>
                        <a:ea typeface="Calibri"/>
                        <a:cs typeface="Times New Roman"/>
                      </a:endParaRPr>
                    </a:p>
                  </a:txBody>
                  <a:tcPr marL="68580" marR="68580" marT="0" marB="0" anchor="b"/>
                </a:tc>
                <a:tc>
                  <a:txBody>
                    <a:bodyPr/>
                    <a:lstStyle/>
                    <a:p>
                      <a:pPr algn="just">
                        <a:lnSpc>
                          <a:spcPct val="115000"/>
                        </a:lnSpc>
                        <a:spcAft>
                          <a:spcPts val="0"/>
                        </a:spcAft>
                      </a:pPr>
                      <a:r>
                        <a:rPr lang="ru-RU" sz="1200" dirty="0">
                          <a:effectLst/>
                        </a:rPr>
                        <a:t>0%</a:t>
                      </a:r>
                      <a:endParaRPr lang="ru-RU"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794341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Диаграмма 7"/>
          <p:cNvGraphicFramePr>
            <a:graphicFrameLocks/>
          </p:cNvGraphicFramePr>
          <p:nvPr>
            <p:extLst>
              <p:ext uri="{D42A27DB-BD31-4B8C-83A1-F6EECF244321}">
                <p14:modId xmlns:p14="http://schemas.microsoft.com/office/powerpoint/2010/main" val="2558329570"/>
              </p:ext>
            </p:extLst>
          </p:nvPr>
        </p:nvGraphicFramePr>
        <p:xfrm>
          <a:off x="611560" y="692696"/>
          <a:ext cx="8115301" cy="40671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1603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1094" y="188640"/>
            <a:ext cx="7992888" cy="5401479"/>
          </a:xfrm>
          <a:prstGeom prst="rect">
            <a:avLst/>
          </a:prstGeom>
        </p:spPr>
        <p:txBody>
          <a:bodyPr wrap="square">
            <a:spAutoFit/>
          </a:bodyPr>
          <a:lstStyle/>
          <a:p>
            <a:pPr marL="342900" lvl="0" indent="-342900" algn="just" fontAlgn="base">
              <a:lnSpc>
                <a:spcPct val="115000"/>
              </a:lnSpc>
              <a:spcAft>
                <a:spcPts val="0"/>
              </a:spcAft>
              <a:buFont typeface="+mj-lt"/>
              <a:buAutoNum type="arabicPeriod"/>
            </a:pPr>
            <a:r>
              <a:rPr lang="ru-RU" sz="2000" b="1" dirty="0">
                <a:latin typeface="Times New Roman"/>
                <a:ea typeface="Times New Roman"/>
                <a:cs typeface="Times New Roman"/>
              </a:rPr>
              <a:t>93,75% участников исследования отмечали, что хорошо представляют себе процедуру проведения экзамена;</a:t>
            </a:r>
            <a:endParaRPr lang="ru-RU" sz="2000" b="1" dirty="0">
              <a:latin typeface="Calibri"/>
              <a:ea typeface="Calibri"/>
              <a:cs typeface="Times New Roman"/>
            </a:endParaRPr>
          </a:p>
          <a:p>
            <a:pPr marL="342900" lvl="0" indent="-342900" algn="just" fontAlgn="base">
              <a:lnSpc>
                <a:spcPct val="115000"/>
              </a:lnSpc>
              <a:spcAft>
                <a:spcPts val="0"/>
              </a:spcAft>
              <a:buFont typeface="+mj-lt"/>
              <a:buAutoNum type="arabicPeriod"/>
            </a:pPr>
            <a:r>
              <a:rPr lang="ru-RU" sz="2000" b="1" dirty="0">
                <a:latin typeface="Times New Roman"/>
                <a:ea typeface="Times New Roman"/>
                <a:cs typeface="Times New Roman"/>
              </a:rPr>
              <a:t>62% учащихся считают, что способны правильно распределить свое время на экзамене; </a:t>
            </a:r>
            <a:endParaRPr lang="ru-RU" sz="2000" b="1" dirty="0" smtClean="0">
              <a:latin typeface="Calibri"/>
              <a:ea typeface="Times New Roman"/>
              <a:cs typeface="Times New Roman"/>
            </a:endParaRPr>
          </a:p>
          <a:p>
            <a:pPr marL="342900" lvl="0" indent="-342900" algn="just" fontAlgn="base">
              <a:lnSpc>
                <a:spcPct val="115000"/>
              </a:lnSpc>
              <a:spcAft>
                <a:spcPts val="0"/>
              </a:spcAft>
              <a:buFont typeface="+mj-lt"/>
              <a:buAutoNum type="arabicPeriod"/>
            </a:pPr>
            <a:r>
              <a:rPr lang="ru-RU" sz="2000" b="1" dirty="0" smtClean="0">
                <a:latin typeface="Times New Roman"/>
                <a:ea typeface="Times New Roman"/>
                <a:cs typeface="Times New Roman"/>
              </a:rPr>
              <a:t>(</a:t>
            </a:r>
            <a:r>
              <a:rPr lang="ru-RU" sz="2000" b="1" dirty="0">
                <a:latin typeface="Times New Roman"/>
                <a:ea typeface="Times New Roman"/>
                <a:cs typeface="Times New Roman"/>
              </a:rPr>
              <a:t>2 обучающихся) 12,5 % ребят характеризуют своё  эмоциональное состояние по отношению к предстоящему экзамену на текущий момент как нестабильное, </a:t>
            </a:r>
            <a:endParaRPr lang="ru-RU" sz="2000" b="1" dirty="0" smtClean="0">
              <a:latin typeface="Times New Roman"/>
              <a:ea typeface="Times New Roman"/>
              <a:cs typeface="Times New Roman"/>
            </a:endParaRPr>
          </a:p>
          <a:p>
            <a:pPr lvl="0" algn="just" fontAlgn="base">
              <a:lnSpc>
                <a:spcPct val="115000"/>
              </a:lnSpc>
              <a:spcAft>
                <a:spcPts val="0"/>
              </a:spcAft>
            </a:pPr>
            <a:r>
              <a:rPr lang="ru-RU" sz="2000" b="1" dirty="0" smtClean="0">
                <a:latin typeface="Times New Roman"/>
                <a:ea typeface="Times New Roman"/>
                <a:cs typeface="Times New Roman"/>
              </a:rPr>
              <a:t>	(</a:t>
            </a:r>
            <a:r>
              <a:rPr lang="ru-RU" sz="2000" b="1" dirty="0">
                <a:latin typeface="Times New Roman"/>
                <a:ea typeface="Times New Roman"/>
                <a:cs typeface="Times New Roman"/>
              </a:rPr>
              <a:t>1 обучающийся) 6,25 % - крайне нестабильное, </a:t>
            </a:r>
            <a:endParaRPr lang="ru-RU" sz="2000" b="1" dirty="0" smtClean="0">
              <a:latin typeface="Times New Roman"/>
              <a:ea typeface="Times New Roman"/>
              <a:cs typeface="Times New Roman"/>
            </a:endParaRPr>
          </a:p>
          <a:p>
            <a:pPr lvl="0" algn="just" fontAlgn="base">
              <a:lnSpc>
                <a:spcPct val="115000"/>
              </a:lnSpc>
              <a:spcAft>
                <a:spcPts val="0"/>
              </a:spcAft>
            </a:pPr>
            <a:r>
              <a:rPr lang="ru-RU" sz="2000" b="1" dirty="0">
                <a:latin typeface="Times New Roman"/>
                <a:ea typeface="Times New Roman"/>
                <a:cs typeface="Times New Roman"/>
              </a:rPr>
              <a:t>	</a:t>
            </a:r>
            <a:r>
              <a:rPr lang="ru-RU" sz="2000" b="1" dirty="0" smtClean="0">
                <a:latin typeface="Times New Roman"/>
                <a:ea typeface="Times New Roman"/>
                <a:cs typeface="Times New Roman"/>
              </a:rPr>
              <a:t>(</a:t>
            </a:r>
            <a:r>
              <a:rPr lang="ru-RU" sz="2000" b="1" dirty="0">
                <a:latin typeface="Times New Roman"/>
                <a:ea typeface="Times New Roman"/>
                <a:cs typeface="Times New Roman"/>
              </a:rPr>
              <a:t>13 человек) 81,25 % учащихся считают, что смогут справиться с тревогой на экзамене;</a:t>
            </a:r>
            <a:endParaRPr lang="ru-RU" sz="2000" b="1" dirty="0">
              <a:latin typeface="Calibri"/>
              <a:ea typeface="Calibri"/>
              <a:cs typeface="Times New Roman"/>
            </a:endParaRPr>
          </a:p>
          <a:p>
            <a:pPr marL="7620" indent="449580" algn="just" fontAlgn="base">
              <a:lnSpc>
                <a:spcPct val="115000"/>
              </a:lnSpc>
              <a:spcAft>
                <a:spcPts val="0"/>
              </a:spcAft>
            </a:pPr>
            <a:r>
              <a:rPr lang="ru-RU" sz="2000" b="1" dirty="0">
                <a:latin typeface="Times New Roman"/>
                <a:ea typeface="Times New Roman"/>
                <a:cs typeface="Times New Roman"/>
              </a:rPr>
              <a:t>4. Чувствуют, что сдать ОГЭ им по силам </a:t>
            </a:r>
            <a:r>
              <a:rPr lang="ru-RU" sz="2000" b="1" dirty="0" smtClean="0">
                <a:latin typeface="Times New Roman"/>
                <a:ea typeface="Times New Roman"/>
                <a:cs typeface="Times New Roman"/>
              </a:rPr>
              <a:t>11 обучающихся </a:t>
            </a:r>
            <a:r>
              <a:rPr lang="ru-RU" sz="2000" b="1" dirty="0">
                <a:latin typeface="Times New Roman"/>
                <a:ea typeface="Times New Roman"/>
                <a:cs typeface="Times New Roman"/>
              </a:rPr>
              <a:t>– 68,75%, </a:t>
            </a:r>
            <a:endParaRPr lang="ru-RU" sz="2000" b="1" dirty="0" smtClean="0">
              <a:latin typeface="Times New Roman"/>
              <a:ea typeface="Times New Roman"/>
              <a:cs typeface="Times New Roman"/>
            </a:endParaRPr>
          </a:p>
          <a:p>
            <a:pPr marL="7620" indent="449580" algn="just" fontAlgn="base">
              <a:lnSpc>
                <a:spcPct val="115000"/>
              </a:lnSpc>
              <a:spcAft>
                <a:spcPts val="0"/>
              </a:spcAft>
            </a:pPr>
            <a:r>
              <a:rPr lang="ru-RU" sz="2000" b="1" dirty="0" smtClean="0">
                <a:latin typeface="Times New Roman"/>
                <a:ea typeface="Times New Roman"/>
                <a:cs typeface="Times New Roman"/>
              </a:rPr>
              <a:t>затрудняются </a:t>
            </a:r>
            <a:r>
              <a:rPr lang="ru-RU" sz="2000" b="1" dirty="0">
                <a:latin typeface="Times New Roman"/>
                <a:ea typeface="Times New Roman"/>
                <a:cs typeface="Times New Roman"/>
              </a:rPr>
              <a:t>ответить </a:t>
            </a:r>
            <a:r>
              <a:rPr lang="ru-RU" sz="2000" b="1" dirty="0" smtClean="0">
                <a:latin typeface="Times New Roman"/>
                <a:ea typeface="Times New Roman"/>
                <a:cs typeface="Times New Roman"/>
              </a:rPr>
              <a:t>(4 </a:t>
            </a:r>
            <a:r>
              <a:rPr lang="ru-RU" sz="2000" b="1" dirty="0">
                <a:latin typeface="Times New Roman"/>
                <a:ea typeface="Times New Roman"/>
                <a:cs typeface="Times New Roman"/>
              </a:rPr>
              <a:t>обучающихся)- 25%, </a:t>
            </a:r>
            <a:endParaRPr lang="ru-RU" sz="2000" b="1" dirty="0" smtClean="0">
              <a:latin typeface="Times New Roman"/>
              <a:ea typeface="Times New Roman"/>
              <a:cs typeface="Times New Roman"/>
            </a:endParaRPr>
          </a:p>
          <a:p>
            <a:pPr marL="7620" indent="449580" algn="just" fontAlgn="base">
              <a:lnSpc>
                <a:spcPct val="115000"/>
              </a:lnSpc>
              <a:spcAft>
                <a:spcPts val="0"/>
              </a:spcAft>
            </a:pPr>
            <a:r>
              <a:rPr lang="ru-RU" sz="2000" b="1" dirty="0" smtClean="0">
                <a:latin typeface="Times New Roman"/>
                <a:ea typeface="Times New Roman"/>
                <a:cs typeface="Times New Roman"/>
              </a:rPr>
              <a:t>не </a:t>
            </a:r>
            <a:r>
              <a:rPr lang="ru-RU" sz="2000" b="1" dirty="0">
                <a:latin typeface="Times New Roman"/>
                <a:ea typeface="Times New Roman"/>
                <a:cs typeface="Times New Roman"/>
              </a:rPr>
              <a:t>чувствуют уверенности – 1обучающийся – 6,25%.</a:t>
            </a:r>
            <a:endParaRPr lang="ru-RU" sz="2000" b="1" dirty="0">
              <a:latin typeface="Calibri"/>
              <a:ea typeface="Calibri"/>
              <a:cs typeface="Times New Roman"/>
            </a:endParaRPr>
          </a:p>
          <a:p>
            <a:pPr marL="342900" lvl="0" indent="-342900" algn="just" fontAlgn="base">
              <a:lnSpc>
                <a:spcPct val="115000"/>
              </a:lnSpc>
              <a:buFont typeface="+mj-lt"/>
              <a:buAutoNum type="arabicPeriod"/>
            </a:pPr>
            <a:endParaRPr lang="ru-RU" sz="2000" dirty="0">
              <a:solidFill>
                <a:srgbClr val="000000"/>
              </a:solidFill>
              <a:latin typeface="Calibri"/>
              <a:ea typeface="Calibri"/>
              <a:cs typeface="Times New Roman"/>
            </a:endParaRPr>
          </a:p>
        </p:txBody>
      </p:sp>
    </p:spTree>
    <p:extLst>
      <p:ext uri="{BB962C8B-B14F-4D97-AF65-F5344CB8AC3E}">
        <p14:creationId xmlns:p14="http://schemas.microsoft.com/office/powerpoint/2010/main" val="2579133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nvPr>
        </p:nvGraphicFramePr>
        <p:xfrm>
          <a:off x="405880" y="1619672"/>
          <a:ext cx="8496944" cy="3024337"/>
        </p:xfrm>
        <a:graphic>
          <a:graphicData uri="http://schemas.openxmlformats.org/drawingml/2006/table">
            <a:tbl>
              <a:tblPr firstRow="1" firstCol="1" bandRow="1"/>
              <a:tblGrid>
                <a:gridCol w="883358"/>
                <a:gridCol w="884124"/>
                <a:gridCol w="884124"/>
                <a:gridCol w="826614"/>
                <a:gridCol w="874155"/>
                <a:gridCol w="874155"/>
                <a:gridCol w="874155"/>
                <a:gridCol w="761435"/>
                <a:gridCol w="760669"/>
                <a:gridCol w="874155"/>
              </a:tblGrid>
              <a:tr h="365094">
                <a:tc gridSpan="5">
                  <a:txBody>
                    <a:bodyPr/>
                    <a:lstStyle/>
                    <a:p>
                      <a:pPr indent="0" algn="ctr">
                        <a:lnSpc>
                          <a:spcPct val="115000"/>
                        </a:lnSpc>
                        <a:spcAft>
                          <a:spcPts val="0"/>
                        </a:spcAft>
                      </a:pPr>
                      <a:r>
                        <a:rPr lang="ru-RU" sz="1200" b="1" dirty="0">
                          <a:effectLst/>
                          <a:latin typeface="Times New Roman" panose="02020603050405020304" pitchFamily="18" charset="0"/>
                          <a:ea typeface="Calibri" panose="020F0502020204030204" pitchFamily="34" charset="0"/>
                          <a:cs typeface="Times New Roman" panose="02020603050405020304" pitchFamily="18" charset="0"/>
                        </a:rPr>
                        <a:t>Ситуативная тревожность(СТ)</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indent="0" algn="ctr">
                        <a:lnSpc>
                          <a:spcPct val="115000"/>
                        </a:lnSpc>
                        <a:spcAft>
                          <a:spcPts val="0"/>
                        </a:spcAft>
                      </a:pPr>
                      <a:r>
                        <a:rPr lang="ru-RU" sz="1200" b="1">
                          <a:effectLst/>
                          <a:latin typeface="Times New Roman" panose="02020603050405020304" pitchFamily="18" charset="0"/>
                          <a:ea typeface="Calibri" panose="020F0502020204030204" pitchFamily="34" charset="0"/>
                          <a:cs typeface="Times New Roman" panose="02020603050405020304" pitchFamily="18" charset="0"/>
                        </a:rPr>
                        <a:t>Личностная тревожность(ЛТ)</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45005">
                <a:tc gridSpan="5">
                  <a:txBody>
                    <a:bodyPr/>
                    <a:lstStyle/>
                    <a:p>
                      <a:pPr indent="0" algn="ctr">
                        <a:lnSpc>
                          <a:spcPct val="115000"/>
                        </a:lnSpc>
                        <a:spcAft>
                          <a:spcPts val="0"/>
                        </a:spcAft>
                      </a:pPr>
                      <a:r>
                        <a:rPr lang="ru-RU" sz="1200" b="1" dirty="0">
                          <a:effectLst/>
                          <a:latin typeface="Times New Roman" panose="02020603050405020304" pitchFamily="18" charset="0"/>
                          <a:ea typeface="Calibri" panose="020F0502020204030204" pitchFamily="34" charset="0"/>
                          <a:cs typeface="Times New Roman" panose="02020603050405020304" pitchFamily="18" charset="0"/>
                        </a:rPr>
                        <a:t>Уровни тревожности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indent="0" algn="ctr">
                        <a:lnSpc>
                          <a:spcPct val="115000"/>
                        </a:lnSpc>
                        <a:spcAft>
                          <a:spcPts val="0"/>
                        </a:spcAft>
                      </a:pPr>
                      <a:r>
                        <a:rPr lang="ru-RU" sz="1200" b="1" dirty="0">
                          <a:effectLst/>
                          <a:latin typeface="Times New Roman" panose="02020603050405020304" pitchFamily="18" charset="0"/>
                          <a:ea typeface="Calibri" panose="020F0502020204030204" pitchFamily="34" charset="0"/>
                          <a:cs typeface="Times New Roman" panose="02020603050405020304" pitchFamily="18" charset="0"/>
                        </a:rPr>
                        <a:t>Уровни тревожности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446399">
                <a:tc>
                  <a:txBody>
                    <a:bodyPr/>
                    <a:lstStyle/>
                    <a:p>
                      <a:pPr indent="0" algn="just">
                        <a:lnSpc>
                          <a:spcPct val="115000"/>
                        </a:lnSpc>
                        <a:spcAft>
                          <a:spcPts val="0"/>
                        </a:spcAft>
                      </a:pPr>
                      <a:r>
                        <a:rPr lang="ru-RU"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Очень высокая тревожность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Высокая тревожность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Средняя тревожность</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Низкая тревожность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Очень низкая тревожность</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Очень высокая тревожность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высокая тревожность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средняя тревожность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низкая тревожность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очень низкая тревожность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839">
                <a:tc>
                  <a:txBody>
                    <a:bodyPr/>
                    <a:lstStyle/>
                    <a:p>
                      <a:pPr indent="0"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1(6,25%)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5(31,25%)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8(50%)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2(12,5%)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2(12,5%)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6(37,5%)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6(37,5%)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2(12,5%)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Заголовок 3"/>
          <p:cNvSpPr>
            <a:spLocks noGrp="1"/>
          </p:cNvSpPr>
          <p:nvPr>
            <p:ph type="title"/>
          </p:nvPr>
        </p:nvSpPr>
        <p:spPr>
          <a:xfrm>
            <a:off x="539552" y="476672"/>
            <a:ext cx="8229600" cy="1143000"/>
          </a:xfrm>
        </p:spPr>
        <p:txBody>
          <a:bodyPr>
            <a:normAutofit fontScale="90000"/>
          </a:bodyPr>
          <a:lstStyle/>
          <a:p>
            <a:r>
              <a:rPr lang="ru-RU" dirty="0"/>
              <a:t>Общие показатели тревожности среди обучающихся </a:t>
            </a:r>
            <a:r>
              <a:rPr lang="ru-RU" dirty="0" smtClean="0"/>
              <a:t>9-х классов:</a:t>
            </a:r>
            <a:r>
              <a:rPr lang="ru-RU" dirty="0"/>
              <a:t/>
            </a:r>
            <a:br>
              <a:rPr lang="ru-RU" dirty="0"/>
            </a:br>
            <a:endParaRPr lang="ru-RU" dirty="0"/>
          </a:p>
        </p:txBody>
      </p:sp>
    </p:spTree>
    <p:extLst>
      <p:ext uri="{BB962C8B-B14F-4D97-AF65-F5344CB8AC3E}">
        <p14:creationId xmlns:p14="http://schemas.microsoft.com/office/powerpoint/2010/main" val="2188893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p:nvPr>
            <p:extLst>
              <p:ext uri="{D42A27DB-BD31-4B8C-83A1-F6EECF244321}">
                <p14:modId xmlns:p14="http://schemas.microsoft.com/office/powerpoint/2010/main" val="795660073"/>
              </p:ext>
            </p:extLst>
          </p:nvPr>
        </p:nvGraphicFramePr>
        <p:xfrm>
          <a:off x="467544" y="404664"/>
          <a:ext cx="8280920"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313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115616" y="260648"/>
            <a:ext cx="7355160" cy="706090"/>
          </a:xfrm>
        </p:spPr>
        <p:txBody>
          <a:bodyPr>
            <a:normAutofit fontScale="90000"/>
          </a:bodyPr>
          <a:lstStyle/>
          <a:p>
            <a:r>
              <a:rPr lang="ru-RU" dirty="0" smtClean="0"/>
              <a:t>Тревожность</a:t>
            </a:r>
            <a:endParaRPr lang="ru-RU" dirty="0"/>
          </a:p>
        </p:txBody>
      </p:sp>
      <p:sp>
        <p:nvSpPr>
          <p:cNvPr id="4" name="Текст 3"/>
          <p:cNvSpPr>
            <a:spLocks noGrp="1"/>
          </p:cNvSpPr>
          <p:nvPr>
            <p:ph type="body" idx="1"/>
          </p:nvPr>
        </p:nvSpPr>
        <p:spPr>
          <a:xfrm>
            <a:off x="488797" y="1250925"/>
            <a:ext cx="4040188" cy="639762"/>
          </a:xfrm>
        </p:spPr>
        <p:txBody>
          <a:bodyPr>
            <a:normAutofit lnSpcReduction="10000"/>
          </a:bodyPr>
          <a:lstStyle/>
          <a:p>
            <a:r>
              <a:rPr lang="ru-RU" sz="1900" dirty="0">
                <a:solidFill>
                  <a:srgbClr val="000000"/>
                </a:solidFill>
              </a:rPr>
              <a:t>Ситуативная или реактивная </a:t>
            </a:r>
            <a:r>
              <a:rPr lang="ru-RU" sz="1900" dirty="0" smtClean="0">
                <a:solidFill>
                  <a:srgbClr val="000000"/>
                </a:solidFill>
              </a:rPr>
              <a:t>тревожность (СТ)</a:t>
            </a:r>
            <a:endParaRPr lang="ru-RU" dirty="0"/>
          </a:p>
        </p:txBody>
      </p:sp>
      <p:sp>
        <p:nvSpPr>
          <p:cNvPr id="5" name="Объект 4"/>
          <p:cNvSpPr>
            <a:spLocks noGrp="1"/>
          </p:cNvSpPr>
          <p:nvPr>
            <p:ph sz="half" idx="2"/>
          </p:nvPr>
        </p:nvSpPr>
        <p:spPr>
          <a:xfrm>
            <a:off x="484434" y="1917584"/>
            <a:ext cx="4040188" cy="3951288"/>
          </a:xfrm>
        </p:spPr>
        <p:txBody>
          <a:bodyPr>
            <a:normAutofit fontScale="92500" lnSpcReduction="20000"/>
          </a:bodyPr>
          <a:lstStyle/>
          <a:p>
            <a:pPr fontAlgn="base"/>
            <a:r>
              <a:rPr lang="ru-RU" dirty="0"/>
              <a:t> как </a:t>
            </a:r>
            <a:r>
              <a:rPr lang="ru-RU" i="1" dirty="0"/>
              <a:t>состояние</a:t>
            </a:r>
            <a:r>
              <a:rPr lang="ru-RU" dirty="0"/>
              <a:t> характеризуется субъективно переживаемыми эмоциями: напряжением, беспокойством, озабоченностью, нервозностью. Это состояние возникает как эмоциональная реакция на стрессовую ситуацию и может быть разным по интенсивности и динамичности во времени.</a:t>
            </a:r>
          </a:p>
          <a:p>
            <a:endParaRPr lang="ru-RU" dirty="0"/>
          </a:p>
        </p:txBody>
      </p:sp>
      <p:sp>
        <p:nvSpPr>
          <p:cNvPr id="6" name="Текст 5"/>
          <p:cNvSpPr>
            <a:spLocks noGrp="1"/>
          </p:cNvSpPr>
          <p:nvPr>
            <p:ph type="body" sz="quarter" idx="3"/>
          </p:nvPr>
        </p:nvSpPr>
        <p:spPr>
          <a:xfrm>
            <a:off x="4645024" y="1124744"/>
            <a:ext cx="4041775" cy="639762"/>
          </a:xfrm>
        </p:spPr>
        <p:txBody>
          <a:bodyPr>
            <a:normAutofit fontScale="92500" lnSpcReduction="20000"/>
          </a:bodyPr>
          <a:lstStyle/>
          <a:p>
            <a:r>
              <a:rPr lang="ru-RU" dirty="0" smtClean="0"/>
              <a:t>Личностная тревожность (ЛТ)</a:t>
            </a:r>
            <a:endParaRPr lang="ru-RU" dirty="0"/>
          </a:p>
        </p:txBody>
      </p:sp>
      <p:sp>
        <p:nvSpPr>
          <p:cNvPr id="7" name="Объект 6"/>
          <p:cNvSpPr>
            <a:spLocks noGrp="1"/>
          </p:cNvSpPr>
          <p:nvPr>
            <p:ph sz="quarter" idx="4"/>
          </p:nvPr>
        </p:nvSpPr>
        <p:spPr>
          <a:xfrm>
            <a:off x="4637852" y="1890687"/>
            <a:ext cx="4041775" cy="3951288"/>
          </a:xfrm>
        </p:spPr>
        <p:txBody>
          <a:bodyPr>
            <a:normAutofit fontScale="70000" lnSpcReduction="20000"/>
          </a:bodyPr>
          <a:lstStyle/>
          <a:p>
            <a:r>
              <a:rPr lang="ru-RU" dirty="0" smtClean="0"/>
              <a:t>устойчивая </a:t>
            </a:r>
            <a:r>
              <a:rPr lang="ru-RU" dirty="0"/>
              <a:t>индивидуальная характеристика, отражающая предрасположенность субъекта к тревоге и предполагающая наличие у него тенденции воспринимать достаточно широкий «веер» ситуаций как угрожающие, отвечая на каждую из них определенной реакцией. Как предрасположенность, личная тревожность активизируется при восприятии определенных стимулов, расцениваемых человеком как опасные для самооценки, самоуважения. </a:t>
            </a:r>
          </a:p>
          <a:p>
            <a:endParaRPr lang="ru-RU" dirty="0"/>
          </a:p>
        </p:txBody>
      </p:sp>
    </p:spTree>
    <p:extLst>
      <p:ext uri="{BB962C8B-B14F-4D97-AF65-F5344CB8AC3E}">
        <p14:creationId xmlns:p14="http://schemas.microsoft.com/office/powerpoint/2010/main" val="1111656788"/>
      </p:ext>
    </p:extLst>
  </p:cSld>
  <p:clrMapOvr>
    <a:masterClrMapping/>
  </p:clrMapOvr>
</p:sld>
</file>

<file path=ppt/theme/theme1.xml><?xml version="1.0" encoding="utf-8"?>
<a:theme xmlns:a="http://schemas.openxmlformats.org/drawingml/2006/main" name="Тема Office">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724</Words>
  <Application>Microsoft Office PowerPoint</Application>
  <PresentationFormat>Экран (4:3)</PresentationFormat>
  <Paragraphs>143</Paragraphs>
  <Slides>24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24</vt:i4>
      </vt:variant>
    </vt:vector>
  </HeadingPairs>
  <TitlesOfParts>
    <vt:vector size="32" baseType="lpstr">
      <vt:lpstr>Arial</vt:lpstr>
      <vt:lpstr>Calibri</vt:lpstr>
      <vt:lpstr>Constantia</vt:lpstr>
      <vt:lpstr>Georgia</vt:lpstr>
      <vt:lpstr>Times New Roman</vt:lpstr>
      <vt:lpstr>Wingdings</vt:lpstr>
      <vt:lpstr>Wingdings 2</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Общие показатели тревожности среди обучающихся 9-х классов: </vt:lpstr>
      <vt:lpstr>Презентация PowerPoint</vt:lpstr>
      <vt:lpstr>Тревожность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Инна Викторовна</dc:creator>
  <cp:lastModifiedBy>Елена</cp:lastModifiedBy>
  <cp:revision>31</cp:revision>
  <dcterms:created xsi:type="dcterms:W3CDTF">2017-01-27T08:16:30Z</dcterms:created>
  <dcterms:modified xsi:type="dcterms:W3CDTF">2023-04-09T18:12:16Z</dcterms:modified>
</cp:coreProperties>
</file>