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840" r:id="rId4"/>
    <p:sldMasterId id="2147483852" r:id="rId5"/>
  </p:sldMasterIdLst>
  <p:notesMasterIdLst>
    <p:notesMasterId r:id="rId30"/>
  </p:notesMasterIdLst>
  <p:sldIdLst>
    <p:sldId id="316" r:id="rId6"/>
    <p:sldId id="327" r:id="rId7"/>
    <p:sldId id="348" r:id="rId8"/>
    <p:sldId id="349" r:id="rId9"/>
    <p:sldId id="266" r:id="rId10"/>
    <p:sldId id="267" r:id="rId11"/>
    <p:sldId id="350" r:id="rId12"/>
    <p:sldId id="351" r:id="rId13"/>
    <p:sldId id="353" r:id="rId14"/>
    <p:sldId id="352" r:id="rId15"/>
    <p:sldId id="319" r:id="rId16"/>
    <p:sldId id="341" r:id="rId17"/>
    <p:sldId id="326" r:id="rId18"/>
    <p:sldId id="342" r:id="rId19"/>
    <p:sldId id="343" r:id="rId20"/>
    <p:sldId id="322" r:id="rId21"/>
    <p:sldId id="321" r:id="rId22"/>
    <p:sldId id="344" r:id="rId23"/>
    <p:sldId id="334" r:id="rId24"/>
    <p:sldId id="338" r:id="rId25"/>
    <p:sldId id="339" r:id="rId26"/>
    <p:sldId id="340" r:id="rId27"/>
    <p:sldId id="346" r:id="rId28"/>
    <p:sldId id="314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3" autoAdjust="0"/>
  </p:normalViewPr>
  <p:slideViewPr>
    <p:cSldViewPr>
      <p:cViewPr varScale="1">
        <p:scale>
          <a:sx n="83" d="100"/>
          <a:sy n="83" d="100"/>
        </p:scale>
        <p:origin x="1450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A09BF3A-677A-4F19-9B81-28760A0E8C9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E315512A-B5A3-4F2B-8661-035CAE015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0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512A-B5A3-4F2B-8661-035CAE0150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7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0AC7-6113-43C0-AC8A-64AA64DE92CE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1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2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0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2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5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5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4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5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7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6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7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0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2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9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3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3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5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0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0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3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7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9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1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4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3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510201-437A-492E-802C-F9FBFB4DE71B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669B1C-6C9C-4578-9A0B-16936AB84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44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/>
                </a:solidFill>
              </a:rPr>
              <a:pPr/>
              <a:t>03.12.2024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0756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white"/>
                </a:solidFill>
              </a:rPr>
              <a:pPr/>
              <a:t>03.12.2024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07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white"/>
                </a:solidFill>
              </a:rPr>
              <a:pPr/>
              <a:t>03.12.2024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238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/>
                </a:solidFill>
              </a:rPr>
              <a:pPr/>
              <a:t>03.12.2024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3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white"/>
                </a:solidFill>
              </a:rPr>
              <a:pPr/>
              <a:t>03.12.2024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246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/>
                </a:solidFill>
              </a:rPr>
              <a:pPr/>
              <a:t>03.12.2024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5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/>
                </a:solidFill>
              </a:rPr>
              <a:pPr/>
              <a:t>03.12.2024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6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510201-437A-492E-802C-F9FBFB4DE71B}" type="datetimeFigureOut">
              <a:rPr lang="ru-RU" smtClean="0">
                <a:solidFill>
                  <a:prstClr val="white"/>
                </a:solidFill>
              </a:rPr>
              <a:pPr/>
              <a:t>03.12.2024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669B1C-6C9C-4578-9A0B-16936AB8441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0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/>
                </a:solidFill>
              </a:rPr>
              <a:pPr/>
              <a:t>03.12.2024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0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/>
                </a:solidFill>
              </a:rPr>
              <a:pPr/>
              <a:t>03.12.2024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4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0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5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1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510201-437A-492E-802C-F9FBFB4DE71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669B1C-6C9C-4578-9A0B-16936AB8441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3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510201-437A-492E-802C-F9FBFB4DE71B}" type="datetimeFigureOut">
              <a:rPr lang="ru-RU" smtClean="0">
                <a:solidFill>
                  <a:prstClr val="black"/>
                </a:solidFill>
              </a:rPr>
              <a:pPr/>
              <a:t>03.12.2024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669B1C-6C9C-4578-9A0B-16936AB8441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orlbibl.muzkult.ru/img/upload/2955/image_image_3066448.jpg" TargetMode="Externa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182" y="1382902"/>
            <a:ext cx="813690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effectLst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ea typeface="+mj-ea"/>
                <a:cs typeface="+mj-cs"/>
              </a:rPr>
              <a:t>Клуб молодого избирателя </a:t>
            </a: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ЮНИРОС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ea typeface="+mj-ea"/>
                <a:cs typeface="+mj-cs"/>
              </a:rPr>
              <a:t> как эффективный механизм воспитания гражданской инициативы </a:t>
            </a:r>
            <a:r>
              <a:rPr lang="ru-RU" sz="5400" b="1" dirty="0">
                <a:solidFill>
                  <a:srgbClr val="FF0000"/>
                </a:solidFill>
                <a:effectLst/>
                <a:ea typeface="+mj-ea"/>
                <a:cs typeface="+mj-cs"/>
              </a:rPr>
              <a:t/>
            </a:r>
            <a:br>
              <a:rPr lang="ru-RU" sz="5400" b="1" dirty="0">
                <a:solidFill>
                  <a:srgbClr val="FF0000"/>
                </a:solidFill>
                <a:effectLst/>
                <a:ea typeface="+mj-ea"/>
                <a:cs typeface="+mj-cs"/>
              </a:rPr>
            </a:br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cityread.ru/wp-content/uploads/2015/06/V-Irkutskoy-oblasti-naznachi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14035" cy="24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«Основная общеобразовательная школа №7»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860" y="575742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Старый Оскол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43" y="4653136"/>
            <a:ext cx="3104762" cy="19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24" y="188640"/>
            <a:ext cx="1324018" cy="12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118" y="116632"/>
            <a:ext cx="8424936" cy="129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1400" b="1" u="sng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 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0648"/>
            <a:ext cx="835292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ценностные ориентиры в гражданско-правовом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школы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rgbClr val="FF0000"/>
                </a:solidFill>
              </a:rPr>
              <a:t>1. </a:t>
            </a:r>
            <a:r>
              <a:rPr lang="ru-RU" sz="1600" b="1" i="1" dirty="0">
                <a:solidFill>
                  <a:srgbClr val="FF0000"/>
                </a:solidFill>
              </a:rPr>
              <a:t>Ученик как личность </a:t>
            </a:r>
            <a:r>
              <a:rPr lang="ru-RU" sz="1600" dirty="0"/>
              <a:t>- в своей неповторимости и уникальности, его мир в единстве внешних проявлений и внутренних переживаний, его права и жизненные интересы, настоящее и будущее.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2. </a:t>
            </a:r>
            <a:r>
              <a:rPr lang="ru-RU" sz="1600" i="1" dirty="0">
                <a:solidFill>
                  <a:srgbClr val="FF0000"/>
                </a:solidFill>
              </a:rPr>
              <a:t>Честь и Достоинство </a:t>
            </a:r>
            <a:r>
              <a:rPr lang="ru-RU" sz="1600" dirty="0"/>
              <a:t>- как нравственный критерий и регулятор жизненного и профессионального самоопределения личности, его деятельности и отношений всех субъектов образовательного процесса, как нравственная основа творческой социально направленной самореализации.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3. </a:t>
            </a:r>
            <a:r>
              <a:rPr lang="ru-RU" sz="1600" b="1" i="1" dirty="0">
                <a:solidFill>
                  <a:srgbClr val="FF0000"/>
                </a:solidFill>
              </a:rPr>
              <a:t>Личное и Общественное благо </a:t>
            </a:r>
            <a:r>
              <a:rPr lang="ru-RU" sz="1600" dirty="0"/>
              <a:t>- как ключевая жизненная цель гражданина России, как гармоническое соединение в жизни школьника личностного и коллективистского начал.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4. </a:t>
            </a:r>
            <a:r>
              <a:rPr lang="ru-RU" sz="1600" i="1" dirty="0">
                <a:solidFill>
                  <a:srgbClr val="FF0000"/>
                </a:solidFill>
              </a:rPr>
              <a:t>Созидание</a:t>
            </a:r>
            <a:r>
              <a:rPr lang="ru-RU" sz="1600" i="1" dirty="0"/>
              <a:t> </a:t>
            </a:r>
            <a:r>
              <a:rPr lang="ru-RU" sz="1600" dirty="0"/>
              <a:t>- как основа достойной человека жизни; созидание мира, правовой культуры, другого, себя самого, базирующееся на </a:t>
            </a:r>
            <a:r>
              <a:rPr lang="ru-RU" sz="1600" dirty="0" err="1"/>
              <a:t>гражданско</a:t>
            </a:r>
            <a:r>
              <a:rPr lang="ru-RU" sz="1600" dirty="0"/>
              <a:t> - правовой грамоте, творчестве и сотрудничестве всех субъектов образовательного процесса.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5. </a:t>
            </a:r>
            <a:r>
              <a:rPr lang="ru-RU" sz="1600" b="1" i="1" dirty="0">
                <a:solidFill>
                  <a:srgbClr val="FF0000"/>
                </a:solidFill>
              </a:rPr>
              <a:t>Свобода и Ответственность, право выбора </a:t>
            </a:r>
            <a:r>
              <a:rPr lang="ru-RU" sz="1600" dirty="0"/>
              <a:t>- как важнейшая предпосылка успешной созидательной деятельности и поддержка в школе демократического уклада жизни.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6. </a:t>
            </a:r>
            <a:r>
              <a:rPr lang="ru-RU" sz="1600" b="1" i="1" dirty="0">
                <a:solidFill>
                  <a:srgbClr val="FF0000"/>
                </a:solidFill>
              </a:rPr>
              <a:t>Развитие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- как основной смысл деятельности педагогического коллектива, способствующее развитию творческой индивидуальности школьника.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7. </a:t>
            </a:r>
            <a:r>
              <a:rPr lang="ru-RU" sz="1600" b="1" i="1" dirty="0">
                <a:solidFill>
                  <a:srgbClr val="FF0000"/>
                </a:solidFill>
              </a:rPr>
              <a:t>Ученическая компетентность и гуманистическая ориентация </a:t>
            </a:r>
            <a:r>
              <a:rPr lang="ru-RU" sz="1600" dirty="0"/>
              <a:t>- как главные условия решения поставленных задач, стоящих перед будущим гражданином. Будущим избирателем в условиях модернизации общества и системы педагогического образования 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791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0"/>
    </mc:Choice>
    <mc:Fallback xmlns="">
      <p:transition spd="slow" advTm="8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вопросам воспитания молодежи руководители клуба работают  с администрацией СГО. Например: традиционно, ежегодно  в третье воскресенье февраля, на протяжении последних 10 лет,   в клубе проходит  встреча  с  председателем УИК №962 г. Старый Оскол Олейник Ольгой Борисовной. Ольга Борисовна  ведет беседу с ребятами  об избирательном праве, избирательной системе, о выборах. Убеждает молодых людей не стоять в стороне, а быть активными участниками избирательных кампаний. Ведь гражданин голосует потому, что неравнодушен к судьбе своей страны, города или села.</a:t>
            </a:r>
          </a:p>
          <a:p>
            <a:pPr indent="361950"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клуба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Ильинова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Н.Н. готовит ребятам теоретическую информацию по данной тематики, а также готовит ролевые игры, посвящённые  теме выборов.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221088"/>
            <a:ext cx="3744416" cy="2151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215071"/>
            <a:ext cx="3665114" cy="2088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140968"/>
            <a:ext cx="3064723" cy="17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00"/>
    </mc:Choice>
    <mc:Fallback xmlns="">
      <p:transition spd="slow" advTm="14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37112"/>
            <a:ext cx="7838256" cy="122207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</a:rPr>
              <a:t>Выступление председателя УИК Олейник О.Б. перед участниками клуба «ЮНИРОС» 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445675"/>
            <a:ext cx="4115942" cy="236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844824"/>
            <a:ext cx="416267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1" y="3140968"/>
            <a:ext cx="9036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Регулярно на заседаниях клуба руководитель обращает внимание присутствующих на то,  что, человек не может жить один, вне коллектива. Все время он выбирает с кем дружить, с кем сидеть за одной партой? Кого выбрать? За что выбрать? То есть, человеку постоянно  сопутствует право выбора. А что мы называем выборами? Что такое избирательное право?  Каковы принципы  избирательного права? Все это должны знать будущие избиратели.</a:t>
            </a:r>
          </a:p>
          <a:p>
            <a:pPr indent="361950"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клуба знакомятся с документами, которые регулируют  процедуру выборов – это Конституция РФ, Федеральный закон «Об основных  гарантиях избирательных прав граждан  РФ». После вводной беседы, ребята  переходят к импровизации  процесса  выборов( ежегодно в сентябре).</a:t>
            </a:r>
          </a:p>
          <a:p>
            <a:pPr indent="361950"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Проводятся и практические занятия. Например:  На карточках необходимо последовательно расставить  все этапы избирательного процесса: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заполнить избирательный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бюллетень, опустить бюллетень в урну, и т. д.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361950" algn="just"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Избирательный процесс в России\DSCN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98" y="204664"/>
            <a:ext cx="3024336" cy="27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Избирательный процесс в России\DSCN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255109" cy="244160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55" y="692696"/>
            <a:ext cx="348741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00"/>
    </mc:Choice>
    <mc:Fallback xmlns="">
      <p:transition spd="slow" advTm="16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95882"/>
            <a:ext cx="7632848" cy="72033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70C0"/>
                </a:solidFill>
                <a:effectLst/>
              </a:rPr>
              <a:t>Момент деловой игры 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5910" y="476672"/>
            <a:ext cx="2802034" cy="4863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411396" cy="30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50" y="5445224"/>
            <a:ext cx="696926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70C0"/>
                </a:solidFill>
                <a:effectLst/>
              </a:rPr>
              <a:t>Выставка в библиотеке школы «Россия – Родина моя!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Акция  «Правовое просвещение граждан»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516371"/>
            <a:ext cx="2808312" cy="4766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28" y="691705"/>
            <a:ext cx="2650194" cy="45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rlbibl.muzkult.ru/img/upload/2955/image_image_306644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"/>
            <a:ext cx="7416824" cy="435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4354731"/>
            <a:ext cx="864399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Тематика заседаний клуба включает в себя не только изучение избирательной грамотности, но и военно-патриотическое и духовное воспитание молодежи.</a:t>
            </a:r>
          </a:p>
          <a:p>
            <a:pPr indent="361950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Например ежегодно для  участников клуба проходят мероприятия посвященные «Дню солидарности в борьбе с терроризмом».  Руководитель    знакомит  присутствующих с информацией о террористических актах, проведенных в России и мире.</a:t>
            </a:r>
          </a:p>
          <a:p>
            <a:pPr indent="361950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эти страшные события должны научить молодежь, быть более внимательными, бдительными, обращать внимание на подозрительные предметы, на оставленные без присмотра вещи.   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285860"/>
            <a:ext cx="5572132" cy="16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1788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Среди  многочисленных дефицитов в нашем обществе дефицит человечности, пожалуй самый острый. Сегодня особенно  тревожит нравственная глухота, жестокость, равнодушие детей и подростков. Отчего эти качества в самых уродливых формах проявляются в молодых  людях?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857496"/>
            <a:ext cx="8929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1788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оступиться  в жизни – трудно, стать  настоящим гражданином своей страны, сильной личностью очень сложно. Некоторые думают: «Вот преступлю закон, значит, я сильный, ничего не боюсь Далеко это не так, а наоборот. Преступил закон, пошел по легкому пути добычи, а что будет завтра? Сложно на этот вопрос дать ответ, когда ты уже плохо сделал, выбраться из того болота, ох, как сложно.</a:t>
            </a:r>
          </a:p>
          <a:p>
            <a:pPr indent="331788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Поэтому регулярно в рамках заседаний клуба «ЮНИРОС»  проходит цикл бесед «Подросток и закон». Руководитель клуба приводит примеры правонарушений подростков и какое их ждет наказание. Как правило, это страшные , жизненные истории, в которые попадали  молодые люди. Цель данных мероприятий – уберечь   ребят от необдуманных  поступков,  чтобы они понимали, что совершая проступок, они не  только нарушают закон, но и причиняют  боль своим родным и другим людям. Чтобы увидели , насколько трагична  судьба подростка, совершающего преступление.</a:t>
            </a:r>
          </a:p>
          <a:p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4" y="692696"/>
            <a:ext cx="2945628" cy="20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0"/>
    </mc:Choice>
    <mc:Fallback xmlns="">
      <p:transition spd="slow" advTm="8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949280"/>
            <a:ext cx="91440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70C0"/>
                </a:solidFill>
                <a:effectLst/>
              </a:rPr>
              <a:t>Актив клуба «ЮНИРОС»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9672" y="1052736"/>
            <a:ext cx="6375755" cy="4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стя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2042990" cy="27860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настя\Desktop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218866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2072" y="188640"/>
            <a:ext cx="91004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rgbClr val="7D3C4A">
                        <a:tint val="90000"/>
                        <a:satMod val="120000"/>
                      </a:srgbClr>
                    </a:gs>
                    <a:gs pos="25000">
                      <a:srgbClr val="7D3C4A">
                        <a:tint val="93000"/>
                        <a:satMod val="120000"/>
                      </a:srgbClr>
                    </a:gs>
                    <a:gs pos="50000">
                      <a:srgbClr val="7D3C4A">
                        <a:shade val="89000"/>
                        <a:satMod val="110000"/>
                      </a:srgbClr>
                    </a:gs>
                    <a:gs pos="75000">
                      <a:srgbClr val="7D3C4A">
                        <a:tint val="93000"/>
                        <a:satMod val="120000"/>
                      </a:srgbClr>
                    </a:gs>
                    <a:gs pos="100000">
                      <a:srgbClr val="7D3C4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 разработки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rgbClr val="7D3C4A">
                        <a:tint val="90000"/>
                        <a:satMod val="120000"/>
                      </a:srgbClr>
                    </a:gs>
                    <a:gs pos="25000">
                      <a:srgbClr val="7D3C4A">
                        <a:tint val="93000"/>
                        <a:satMod val="120000"/>
                      </a:srgbClr>
                    </a:gs>
                    <a:gs pos="50000">
                      <a:srgbClr val="7D3C4A">
                        <a:shade val="89000"/>
                        <a:satMod val="110000"/>
                      </a:srgbClr>
                    </a:gs>
                    <a:gs pos="75000">
                      <a:srgbClr val="7D3C4A">
                        <a:tint val="93000"/>
                        <a:satMod val="120000"/>
                      </a:srgbClr>
                    </a:gs>
                    <a:gs pos="100000">
                      <a:srgbClr val="7D3C4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«ООШ №7»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rgbClr val="7D3C4A">
                      <a:tint val="90000"/>
                      <a:satMod val="120000"/>
                    </a:srgbClr>
                  </a:gs>
                  <a:gs pos="25000">
                    <a:srgbClr val="7D3C4A">
                      <a:tint val="93000"/>
                      <a:satMod val="120000"/>
                    </a:srgbClr>
                  </a:gs>
                  <a:gs pos="50000">
                    <a:srgbClr val="7D3C4A">
                      <a:shade val="89000"/>
                      <a:satMod val="110000"/>
                    </a:srgbClr>
                  </a:gs>
                  <a:gs pos="75000">
                    <a:srgbClr val="7D3C4A">
                      <a:tint val="93000"/>
                      <a:satMod val="120000"/>
                    </a:srgbClr>
                  </a:gs>
                  <a:gs pos="100000">
                    <a:srgbClr val="7D3C4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настя\Desktop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71480"/>
            <a:ext cx="3140393" cy="24431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C:\Users\настя\Desktop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00570"/>
            <a:ext cx="3415007" cy="2357430"/>
          </a:xfrm>
          <a:prstGeom prst="rect">
            <a:avLst/>
          </a:prstGeom>
          <a:noFill/>
        </p:spPr>
      </p:pic>
      <p:pic>
        <p:nvPicPr>
          <p:cNvPr id="1029" name="Picture 5" descr="C:\Users\настя\Desktop\пувп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124974"/>
            <a:ext cx="2714612" cy="3733026"/>
          </a:xfrm>
          <a:prstGeom prst="rect">
            <a:avLst/>
          </a:prstGeom>
          <a:noFill/>
        </p:spPr>
      </p:pic>
      <p:pic>
        <p:nvPicPr>
          <p:cNvPr id="2" name="Picture 2" descr="C:\Users\настя\Desktop\Безымянны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1500174"/>
            <a:ext cx="2335216" cy="3226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69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7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МБОУ «ООШ №7»  с 2013 года действует клуб 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молодого избирателя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«ЮНИРОС». </a:t>
            </a: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/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члены клуба –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 креативных и творческих учащихся 8-9 классов школы. Состав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членов клуба,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периодически, один раз в три года,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меняется,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мере окончания учебного заведения, набирается новая творческая группа. 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630430" cy="39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00"/>
    </mc:Choice>
    <mc:Fallback xmlns="">
      <p:transition spd="slow" advTm="20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97" y="1168342"/>
            <a:ext cx="3788468" cy="530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5909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956981" y="54528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работе клуба используются различные формы работы: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опросники, анкетирование, викторины и т.д.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1960"/>
            <a:ext cx="4752528" cy="665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8"/>
            <a:ext cx="829560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2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1920" y="98072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Ежегодно клуб «ЮНИРОС»  принимает участие в муниципальном социально ориентированном </a:t>
            </a:r>
            <a:r>
              <a:rPr lang="ru-RU" sz="1600" b="1" dirty="0">
                <a:solidFill>
                  <a:srgbClr val="0070C0"/>
                </a:solidFill>
              </a:rPr>
              <a:t>проекте «Наше время</a:t>
            </a:r>
            <a:r>
              <a:rPr lang="ru-RU" sz="1600" b="1" dirty="0" smtClean="0">
                <a:solidFill>
                  <a:srgbClr val="0070C0"/>
                </a:solidFill>
              </a:rPr>
              <a:t>» </a:t>
            </a:r>
            <a:r>
              <a:rPr lang="ru-RU" sz="1600" b="1" dirty="0">
                <a:solidFill>
                  <a:srgbClr val="0070C0"/>
                </a:solidFill>
              </a:rPr>
              <a:t>для </a:t>
            </a:r>
            <a:r>
              <a:rPr lang="ru-RU" sz="1600" b="1" dirty="0" smtClean="0">
                <a:solidFill>
                  <a:srgbClr val="0070C0"/>
                </a:solidFill>
              </a:rPr>
              <a:t>клубов будущих избирателей,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занимая призовые места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38" y="4149080"/>
            <a:ext cx="4885714" cy="278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5" y="466115"/>
            <a:ext cx="2000000" cy="3028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19" y="1507564"/>
            <a:ext cx="1991467" cy="2837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920" y="2840291"/>
            <a:ext cx="1943358" cy="30090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798" y="3720508"/>
            <a:ext cx="2142857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134672" cy="203643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560840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реализации: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гражданско-правового направления в учебно-воспитательную деятельность образовательного учреждения  МБОУ «ООШ №7».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единого образовательного пространства: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конструктивное взаимодействие педагогов школы с администрацией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Старооскольского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округа, с председателем избирательной комиссии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Старооскольского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округа, с городскими и школьными библиотеками, редакцией газеты «Зори», «Оскольский край»;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установление взаимосвязи школы с семьей, с целью корректировки и реализации совместной деятельности по обозначенной проблеме.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Создание для учащихся благоприятной информационной среды.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члены клуба – 15 креативных и творческих учащихся 8-9 классов школы. Состав членов клуба, периодически, один раз в три года, меняется, по мере окончания учебного заведения, набирается новая творческая группа.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20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00"/>
    </mc:Choice>
    <mc:Fallback xmlns="">
      <p:transition spd="slow" advTm="20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560840" cy="1010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Федеральная значимость идей КБИ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Приоритетным направлением государственной политики в области образования является внедрение инноваций, способствующих формированию Человека-гражданина.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Региональная значимость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идей КБИ «ЮНИРОС» социально значима, она позволит реализовать задачи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правового воспитания молодых граждан.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формирования и реализации идей КБИ: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интереса учащихся к гражданско-правовым вопросам с использованием различных форм и методов работы.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Обоснованное планирование, а не случайные решения.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Взаимная поддержка, взаимная ответственность.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положительной мотивации – поощрение творческой активности, доброжелательность к суждениям, их анализ.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Открытость, информированность итогов педагогической деятельности по воспитанию у учащихся элементов гражданско-правовой культуры.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члены клуба – 15 креативных и творческих учащихся 8-9 классов школы. Состав членов клуба, периодически, один раз в три года, меняется, по мере окончания учебного заведения, набирается новая творческая группа.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30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00"/>
    </mc:Choice>
    <mc:Fallback xmlns="">
      <p:transition spd="slow" advTm="20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56895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Девиз клуба «ЮНИРОС»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Помни </a:t>
            </a:r>
            <a:r>
              <a:rPr lang="ru-RU" sz="2800" b="1" dirty="0">
                <a:solidFill>
                  <a:srgbClr val="FF0000"/>
                </a:solidFill>
              </a:rPr>
              <a:t>прошлое, живи настоящим, 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голосуй </a:t>
            </a:r>
            <a:r>
              <a:rPr lang="ru-RU" sz="2800" b="1" dirty="0">
                <a:solidFill>
                  <a:srgbClr val="FF0000"/>
                </a:solidFill>
              </a:rPr>
              <a:t>за будущее!</a:t>
            </a:r>
            <a:endParaRPr lang="ru-RU" sz="28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3312" y="2924944"/>
            <a:ext cx="36577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Эмблема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12" y="3789040"/>
            <a:ext cx="3887924" cy="2723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157155"/>
            <a:ext cx="4245808" cy="24988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8396" y="2543515"/>
            <a:ext cx="4752592" cy="13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Кредо нашего КБИ:</a:t>
            </a:r>
            <a:endParaRPr lang="ru-RU" sz="1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1.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Познай себя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 интересно!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2.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Сотвори себя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 необходимо! </a:t>
            </a:r>
            <a:b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3.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Утверди себя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 возможно! </a:t>
            </a:r>
            <a:b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4.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Прояви себя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 реально!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495151"/>
            <a:ext cx="8424936" cy="823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1400" b="1" u="sng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КЛУБА 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клуба: клуб молодого избирателя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«ЮНИРОС»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309530, Белгородская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обл.,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Старый Оскол, ул. Зои Космодемьянской, д.42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телефона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«ООШ №7»: 8(4725) 24-02-05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базе, какого учреждения создан: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«ООШ №7»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создания: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объединения: формирование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правовой культуры молодых избирателей.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Регулярность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занятий, дни встреч: один раз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месяц, 9 раз в году.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участников: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чел.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участников: от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клуба: обсуждения, диспуты,  акции,  деловые игры, уроки правовых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знаний,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квизы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игры-тренинги, круглы столы, классные часы, правовые консультации.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Руководителя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клуба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Ильинова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Надежда Николаевна – учитель истории и обществознания;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Коптева Елена Владимировна- социальный педагог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 </a:t>
            </a:r>
          </a:p>
          <a:p>
            <a:r>
              <a:rPr lang="ru-RU" sz="1600" b="1" i="1" dirty="0">
                <a:solidFill>
                  <a:srgbClr val="0070C0"/>
                </a:solidFill>
              </a:rPr>
              <a:t> </a:t>
            </a:r>
            <a:endParaRPr lang="ru-RU" sz="16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600" b="1" u="sng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0"/>
    </mc:Choice>
    <mc:Fallback xmlns="">
      <p:transition spd="slow" advTm="8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495151"/>
            <a:ext cx="842493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1400" b="1" u="sng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 </a:t>
            </a:r>
          </a:p>
          <a:p>
            <a:r>
              <a:rPr lang="ru-RU" sz="1600" b="1" i="1" dirty="0">
                <a:solidFill>
                  <a:srgbClr val="0070C0"/>
                </a:solidFill>
              </a:rPr>
              <a:t> </a:t>
            </a:r>
            <a:endParaRPr lang="ru-RU" sz="16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600" b="1" u="sng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601" y="404664"/>
            <a:ext cx="4736945" cy="2748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6" y="3648455"/>
            <a:ext cx="5038095" cy="32380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36096" y="4759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Основное содержание и механизмы реализации деятельности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201" y="10710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Общая модель реализации деятельности КБИ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0"/>
    </mc:Choice>
    <mc:Fallback xmlns="">
      <p:transition spd="slow" advTm="8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118" y="116632"/>
            <a:ext cx="84249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1400" b="1" u="sng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 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70C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Направления реализации: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гражданско-правового направления в учебно-воспитательную деятельность образовательного учреждения  МБОУ «ООШ №7».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единого образовательного пространства: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конструктивное взаимодействие педагогов школы с администрацией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Старооскольского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округа, с председателем избирательной комиссии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Старооскольского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округа, с городскими и школьными библиотеками, редакцией газеты «Зори», «Оскольский край»;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установление взаимосвязи школы с семьей, с целью корректировки и реализации совместной деятельности по обозначенной проблеме.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Создание для учащихся благоприятной информационной среды.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600" b="1" u="sng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0"/>
    </mc:Choice>
    <mc:Fallback xmlns="">
      <p:transition spd="slow" advTm="8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891480"/>
            <a:ext cx="8508494" cy="651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1400" b="1" u="sng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 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реализации проекта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преподавание вопросов права, в том числе и избирательного права в рамках курса обществознания</a:t>
            </a:r>
            <a:r>
              <a:rPr lang="ru-RU" dirty="0" smtClean="0"/>
              <a:t>;</a:t>
            </a:r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r>
              <a:rPr lang="ru-RU" dirty="0" smtClean="0"/>
              <a:t>   </a:t>
            </a:r>
            <a:r>
              <a:rPr lang="ru-RU" dirty="0"/>
              <a:t>преподавание элективных </a:t>
            </a:r>
            <a:r>
              <a:rPr lang="ru-RU" dirty="0" err="1"/>
              <a:t>предпрофильных</a:t>
            </a:r>
            <a:r>
              <a:rPr lang="ru-RU" dirty="0"/>
              <a:t> и профильных курсов в 9 классах</a:t>
            </a:r>
            <a:r>
              <a:rPr lang="ru-RU" dirty="0" smtClean="0"/>
              <a:t>;</a:t>
            </a:r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r>
              <a:rPr lang="ru-RU" dirty="0" smtClean="0"/>
              <a:t>   </a:t>
            </a:r>
            <a:r>
              <a:rPr lang="ru-RU" dirty="0"/>
              <a:t>участие в конкурсах, конференциях, олимпиадах</a:t>
            </a:r>
            <a:r>
              <a:rPr lang="ru-RU" dirty="0" smtClean="0"/>
              <a:t>;</a:t>
            </a:r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dirty="0"/>
              <a:t>вовлечение учащихся в работу органов ученического самоуправления</a:t>
            </a:r>
            <a:r>
              <a:rPr lang="ru-RU" dirty="0" smtClean="0"/>
              <a:t>;</a:t>
            </a:r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r>
              <a:rPr lang="ru-RU" dirty="0" smtClean="0"/>
              <a:t>    </a:t>
            </a:r>
            <a:r>
              <a:rPr lang="ru-RU" dirty="0"/>
              <a:t>взаимодействие с общественными организациями и клубами.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400" b="1" u="sng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600" b="1" u="sng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0"/>
    </mc:Choice>
    <mc:Fallback xmlns="">
      <p:transition spd="slow" advTm="88000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588</Words>
  <Application>Microsoft Office PowerPoint</Application>
  <PresentationFormat>Экран (4:3)</PresentationFormat>
  <Paragraphs>163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Arial Black</vt:lpstr>
      <vt:lpstr>Calibri</vt:lpstr>
      <vt:lpstr>Georgia</vt:lpstr>
      <vt:lpstr>Lucida Sans Unicode</vt:lpstr>
      <vt:lpstr>Monotype Corsiva</vt:lpstr>
      <vt:lpstr>Times New Roman</vt:lpstr>
      <vt:lpstr>Trebuchet MS</vt:lpstr>
      <vt:lpstr>Verdana</vt:lpstr>
      <vt:lpstr>Wingdings</vt:lpstr>
      <vt:lpstr>Wingdings 2</vt:lpstr>
      <vt:lpstr>Wingdings 3</vt:lpstr>
      <vt:lpstr>Воздушный поток</vt:lpstr>
      <vt:lpstr>1_Воздушный поток</vt:lpstr>
      <vt:lpstr>2_Воздушный поток</vt:lpstr>
      <vt:lpstr>14_Воздушный поток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Выступление председателя УИК Олейник О.Б. перед участниками клуба «ЮНИРОС» </vt:lpstr>
      <vt:lpstr>Презентация PowerPoint</vt:lpstr>
      <vt:lpstr>Момент деловой игры </vt:lpstr>
      <vt:lpstr>Выставка в библиотеке школы «Россия – Родина моя!  Акция  «Правовое просвещение граждан»</vt:lpstr>
      <vt:lpstr>Презентация PowerPoint</vt:lpstr>
      <vt:lpstr>Презентация PowerPoint</vt:lpstr>
      <vt:lpstr>Актив клуба «ЮНИРОС»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school 7</cp:lastModifiedBy>
  <cp:revision>140</cp:revision>
  <cp:lastPrinted>2024-12-03T09:09:06Z</cp:lastPrinted>
  <dcterms:modified xsi:type="dcterms:W3CDTF">2024-12-03T09:17:04Z</dcterms:modified>
</cp:coreProperties>
</file>